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0"/>
  </p:notesMasterIdLst>
  <p:sldIdLst>
    <p:sldId id="256" r:id="rId2"/>
    <p:sldId id="315" r:id="rId3"/>
    <p:sldId id="318" r:id="rId4"/>
    <p:sldId id="316" r:id="rId5"/>
    <p:sldId id="317" r:id="rId6"/>
    <p:sldId id="307" r:id="rId7"/>
    <p:sldId id="259" r:id="rId8"/>
    <p:sldId id="263" r:id="rId9"/>
    <p:sldId id="264" r:id="rId10"/>
    <p:sldId id="266" r:id="rId11"/>
    <p:sldId id="308" r:id="rId12"/>
    <p:sldId id="267" r:id="rId13"/>
    <p:sldId id="268" r:id="rId14"/>
    <p:sldId id="326" r:id="rId15"/>
    <p:sldId id="270" r:id="rId16"/>
    <p:sldId id="271" r:id="rId17"/>
    <p:sldId id="274" r:id="rId18"/>
    <p:sldId id="275" r:id="rId19"/>
    <p:sldId id="276" r:id="rId20"/>
    <p:sldId id="277" r:id="rId21"/>
    <p:sldId id="279" r:id="rId22"/>
    <p:sldId id="278" r:id="rId23"/>
    <p:sldId id="327" r:id="rId24"/>
    <p:sldId id="319" r:id="rId25"/>
    <p:sldId id="340" r:id="rId26"/>
    <p:sldId id="328" r:id="rId27"/>
    <p:sldId id="329" r:id="rId28"/>
    <p:sldId id="335" r:id="rId29"/>
    <p:sldId id="336" r:id="rId30"/>
    <p:sldId id="337" r:id="rId31"/>
    <p:sldId id="330" r:id="rId32"/>
    <p:sldId id="331" r:id="rId33"/>
    <p:sldId id="332" r:id="rId34"/>
    <p:sldId id="321" r:id="rId35"/>
    <p:sldId id="333" r:id="rId36"/>
    <p:sldId id="284" r:id="rId37"/>
    <p:sldId id="334" r:id="rId38"/>
    <p:sldId id="322" r:id="rId39"/>
    <p:sldId id="341" r:id="rId40"/>
    <p:sldId id="338" r:id="rId41"/>
    <p:sldId id="339" r:id="rId42"/>
    <p:sldId id="342" r:id="rId43"/>
    <p:sldId id="291" r:id="rId44"/>
    <p:sldId id="292" r:id="rId45"/>
    <p:sldId id="293" r:id="rId46"/>
    <p:sldId id="320" r:id="rId47"/>
    <p:sldId id="323" r:id="rId48"/>
    <p:sldId id="297" r:id="rId49"/>
    <p:sldId id="324" r:id="rId50"/>
    <p:sldId id="325" r:id="rId51"/>
    <p:sldId id="304" r:id="rId52"/>
    <p:sldId id="305" r:id="rId53"/>
    <p:sldId id="309" r:id="rId54"/>
    <p:sldId id="310" r:id="rId55"/>
    <p:sldId id="311" r:id="rId56"/>
    <p:sldId id="312" r:id="rId57"/>
    <p:sldId id="313" r:id="rId58"/>
    <p:sldId id="314" r:id="rId59"/>
  </p:sldIdLst>
  <p:sldSz cx="12192000" cy="6858000"/>
  <p:notesSz cx="7010400" cy="9236075"/>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57" autoAdjust="0"/>
    <p:restoredTop sz="94660"/>
  </p:normalViewPr>
  <p:slideViewPr>
    <p:cSldViewPr snapToGrid="0">
      <p:cViewPr varScale="1">
        <p:scale>
          <a:sx n="80" d="100"/>
          <a:sy n="80" d="100"/>
        </p:scale>
        <p:origin x="2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DC40AF12-B5C3-44B4-A232-CFA94EC18AC3}" type="datetimeFigureOut">
              <a:rPr lang="es-AR" smtClean="0"/>
              <a:t>11/6/2016</a:t>
            </a:fld>
            <a:endParaRPr lang="es-AR"/>
          </a:p>
        </p:txBody>
      </p:sp>
      <p:sp>
        <p:nvSpPr>
          <p:cNvPr id="4" name="Marcador de imagen de diapositiva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Marcador de pie de página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A98D6F9E-ADFA-40FF-ABFE-C9EEA23C4C81}" type="slidenum">
              <a:rPr lang="es-AR" smtClean="0"/>
              <a:t>‹Nº›</a:t>
            </a:fld>
            <a:endParaRPr lang="es-AR"/>
          </a:p>
        </p:txBody>
      </p:sp>
    </p:spTree>
    <p:extLst>
      <p:ext uri="{BB962C8B-B14F-4D97-AF65-F5344CB8AC3E}">
        <p14:creationId xmlns:p14="http://schemas.microsoft.com/office/powerpoint/2010/main" val="3288314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A98D6F9E-ADFA-40FF-ABFE-C9EEA23C4C81}" type="slidenum">
              <a:rPr lang="es-AR" smtClean="0"/>
              <a:t>6</a:t>
            </a:fld>
            <a:endParaRPr lang="es-AR"/>
          </a:p>
        </p:txBody>
      </p:sp>
    </p:spTree>
    <p:extLst>
      <p:ext uri="{BB962C8B-B14F-4D97-AF65-F5344CB8AC3E}">
        <p14:creationId xmlns:p14="http://schemas.microsoft.com/office/powerpoint/2010/main" val="3153185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521614"/>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dirty="0" smtClean="0"/>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74462C2F-C90D-4E36-AFD9-D5B65343A8F8}" type="datetime1">
              <a:rPr lang="es-AR" smtClean="0"/>
              <a:t>11/6/2016</a:t>
            </a:fld>
            <a:endParaRPr lang="es-AR"/>
          </a:p>
        </p:txBody>
      </p:sp>
      <p:sp>
        <p:nvSpPr>
          <p:cNvPr id="5" name="Footer Placeholder 4"/>
          <p:cNvSpPr>
            <a:spLocks noGrp="1"/>
          </p:cNvSpPr>
          <p:nvPr>
            <p:ph type="ftr" sz="quarter" idx="11"/>
          </p:nvPr>
        </p:nvSpPr>
        <p:spPr/>
        <p:txBody>
          <a:bodyPr/>
          <a:lstStyle/>
          <a:p>
            <a:r>
              <a:rPr lang="es-AR" smtClean="0"/>
              <a:t>Ing. Cintia V. Gioia</a:t>
            </a:r>
            <a:endParaRPr lang="es-AR"/>
          </a:p>
        </p:txBody>
      </p:sp>
      <p:sp>
        <p:nvSpPr>
          <p:cNvPr id="6" name="Slide Number Placeholder 5"/>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91591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91501F4-C6CC-4D3D-BD35-82781D21BCAA}" type="datetime1">
              <a:rPr lang="es-AR" smtClean="0"/>
              <a:t>11/6/2016</a:t>
            </a:fld>
            <a:endParaRPr lang="es-AR"/>
          </a:p>
        </p:txBody>
      </p:sp>
      <p:sp>
        <p:nvSpPr>
          <p:cNvPr id="5" name="Footer Placeholder 4"/>
          <p:cNvSpPr>
            <a:spLocks noGrp="1"/>
          </p:cNvSpPr>
          <p:nvPr>
            <p:ph type="ftr" sz="quarter" idx="11"/>
          </p:nvPr>
        </p:nvSpPr>
        <p:spPr/>
        <p:txBody>
          <a:bodyPr/>
          <a:lstStyle/>
          <a:p>
            <a:r>
              <a:rPr lang="es-AR" smtClean="0"/>
              <a:t>Ing. Cintia V. Gioia</a:t>
            </a:r>
            <a:endParaRPr lang="es-AR"/>
          </a:p>
        </p:txBody>
      </p:sp>
      <p:sp>
        <p:nvSpPr>
          <p:cNvPr id="6" name="Slide Number Placeholder 5"/>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39716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670220"/>
            <a:ext cx="12188825" cy="187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CC68C9D-BA1B-478E-AC06-FAD005FCCD9D}" type="datetime1">
              <a:rPr lang="es-AR" smtClean="0"/>
              <a:t>11/6/2016</a:t>
            </a:fld>
            <a:endParaRPr lang="es-AR"/>
          </a:p>
        </p:txBody>
      </p:sp>
      <p:sp>
        <p:nvSpPr>
          <p:cNvPr id="5" name="Footer Placeholder 4"/>
          <p:cNvSpPr>
            <a:spLocks noGrp="1"/>
          </p:cNvSpPr>
          <p:nvPr>
            <p:ph type="ftr" sz="quarter" idx="11"/>
          </p:nvPr>
        </p:nvSpPr>
        <p:spPr/>
        <p:txBody>
          <a:bodyPr/>
          <a:lstStyle/>
          <a:p>
            <a:r>
              <a:rPr lang="es-AR" smtClean="0"/>
              <a:t>Ing. Cintia V. Gioia</a:t>
            </a:r>
            <a:endParaRPr lang="es-AR"/>
          </a:p>
        </p:txBody>
      </p:sp>
      <p:sp>
        <p:nvSpPr>
          <p:cNvPr id="6" name="Slide Number Placeholder 5"/>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1267934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380285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userDrawn="1"/>
        </p:nvSpPr>
        <p:spPr>
          <a:xfrm>
            <a:off x="3175" y="6588578"/>
            <a:ext cx="12188825" cy="2694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523400"/>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65227" y="390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dirty="0"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84FF624-E0D9-41C2-A16F-9E59D6B3BEB3}" type="datetime1">
              <a:rPr lang="es-AR" smtClean="0"/>
              <a:t>11/6/2016</a:t>
            </a:fld>
            <a:endParaRPr lang="es-AR"/>
          </a:p>
        </p:txBody>
      </p:sp>
      <p:sp>
        <p:nvSpPr>
          <p:cNvPr id="5" name="Footer Placeholder 4"/>
          <p:cNvSpPr>
            <a:spLocks noGrp="1"/>
          </p:cNvSpPr>
          <p:nvPr>
            <p:ph type="ftr" sz="quarter" idx="11"/>
          </p:nvPr>
        </p:nvSpPr>
        <p:spPr/>
        <p:txBody>
          <a:bodyPr/>
          <a:lstStyle/>
          <a:p>
            <a:r>
              <a:rPr lang="es-AR" smtClean="0"/>
              <a:t>Ing. Cintia V. Gioia</a:t>
            </a:r>
            <a:endParaRPr lang="es-AR" dirty="0"/>
          </a:p>
        </p:txBody>
      </p:sp>
      <p:sp>
        <p:nvSpPr>
          <p:cNvPr id="6" name="Slide Number Placeholder 5"/>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3513591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EBA4A81-9E73-48D3-8B71-A31FB85B3E8F}" type="datetime1">
              <a:rPr lang="es-AR" smtClean="0"/>
              <a:t>11/6/2016</a:t>
            </a:fld>
            <a:endParaRPr lang="es-AR"/>
          </a:p>
        </p:txBody>
      </p:sp>
      <p:sp>
        <p:nvSpPr>
          <p:cNvPr id="6" name="Footer Placeholder 5"/>
          <p:cNvSpPr>
            <a:spLocks noGrp="1"/>
          </p:cNvSpPr>
          <p:nvPr>
            <p:ph type="ftr" sz="quarter" idx="11"/>
          </p:nvPr>
        </p:nvSpPr>
        <p:spPr/>
        <p:txBody>
          <a:bodyPr/>
          <a:lstStyle/>
          <a:p>
            <a:r>
              <a:rPr lang="es-AR" smtClean="0"/>
              <a:t>Ing. Cintia V. Gioia</a:t>
            </a:r>
            <a:endParaRPr lang="es-AR"/>
          </a:p>
        </p:txBody>
      </p:sp>
      <p:sp>
        <p:nvSpPr>
          <p:cNvPr id="7" name="Slide Number Placeholder 6"/>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26253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68CC9AA-E589-4AB1-9D4B-88B7999802FE}" type="datetime1">
              <a:rPr lang="es-AR" smtClean="0"/>
              <a:t>11/6/2016</a:t>
            </a:fld>
            <a:endParaRPr lang="es-AR"/>
          </a:p>
        </p:txBody>
      </p:sp>
      <p:sp>
        <p:nvSpPr>
          <p:cNvPr id="8" name="Footer Placeholder 7"/>
          <p:cNvSpPr>
            <a:spLocks noGrp="1"/>
          </p:cNvSpPr>
          <p:nvPr>
            <p:ph type="ftr" sz="quarter" idx="11"/>
          </p:nvPr>
        </p:nvSpPr>
        <p:spPr/>
        <p:txBody>
          <a:bodyPr/>
          <a:lstStyle/>
          <a:p>
            <a:r>
              <a:rPr lang="es-AR" smtClean="0"/>
              <a:t>Ing. Cintia V. Gioia</a:t>
            </a:r>
            <a:endParaRPr lang="es-AR"/>
          </a:p>
        </p:txBody>
      </p:sp>
      <p:sp>
        <p:nvSpPr>
          <p:cNvPr id="9" name="Slide Number Placeholder 8"/>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117052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241954FD-6BF9-489E-BC6F-AA503C87EE36}" type="datetime1">
              <a:rPr lang="es-AR" smtClean="0"/>
              <a:t>11/6/2016</a:t>
            </a:fld>
            <a:endParaRPr lang="es-AR"/>
          </a:p>
        </p:txBody>
      </p:sp>
      <p:sp>
        <p:nvSpPr>
          <p:cNvPr id="4" name="Footer Placeholder 3"/>
          <p:cNvSpPr>
            <a:spLocks noGrp="1"/>
          </p:cNvSpPr>
          <p:nvPr>
            <p:ph type="ftr" sz="quarter" idx="11"/>
          </p:nvPr>
        </p:nvSpPr>
        <p:spPr/>
        <p:txBody>
          <a:bodyPr/>
          <a:lstStyle/>
          <a:p>
            <a:r>
              <a:rPr lang="es-AR" smtClean="0"/>
              <a:t>Ing. Cintia V. Gioia</a:t>
            </a:r>
            <a:endParaRPr lang="es-AR"/>
          </a:p>
        </p:txBody>
      </p:sp>
      <p:sp>
        <p:nvSpPr>
          <p:cNvPr id="5" name="Slide Number Placeholder 4"/>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2409392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6F53B39-19BF-4DBC-A8D5-B7051F22AE7A}" type="datetime1">
              <a:rPr lang="es-AR" smtClean="0"/>
              <a:t>11/6/2016</a:t>
            </a:fld>
            <a:endParaRPr lang="es-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s-AR" smtClean="0"/>
              <a:t>Ing. Cintia V. Gioia</a:t>
            </a:r>
            <a:endParaRPr lang="es-AR"/>
          </a:p>
        </p:txBody>
      </p:sp>
      <p:sp>
        <p:nvSpPr>
          <p:cNvPr id="9" name="Slide Number Placeholder 8"/>
          <p:cNvSpPr>
            <a:spLocks noGrp="1"/>
          </p:cNvSpPr>
          <p:nvPr>
            <p:ph type="sldNum" sz="quarter" idx="12"/>
          </p:nvPr>
        </p:nvSpPr>
        <p:spPr/>
        <p:txBody>
          <a:bodyPr/>
          <a:lstStyle/>
          <a:p>
            <a:fld id="{FEB392A3-1FE7-46A9-BF0F-AA7F5CADFD58}" type="slidenum">
              <a:rPr lang="es-AR" smtClean="0"/>
              <a:t>‹Nº›</a:t>
            </a:fld>
            <a:endParaRPr lang="es-AR"/>
          </a:p>
        </p:txBody>
      </p:sp>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004" y="0"/>
            <a:ext cx="1696995" cy="1030288"/>
          </a:xfrm>
          <a:prstGeom prst="rect">
            <a:avLst/>
          </a:prstGeom>
        </p:spPr>
      </p:pic>
    </p:spTree>
    <p:extLst>
      <p:ext uri="{BB962C8B-B14F-4D97-AF65-F5344CB8AC3E}">
        <p14:creationId xmlns:p14="http://schemas.microsoft.com/office/powerpoint/2010/main" val="61223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24491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99367"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B656423-6CA9-43FA-8E54-B788C9012908}" type="datetime1">
              <a:rPr lang="es-AR" smtClean="0"/>
              <a:t>11/6/2016</a:t>
            </a:fld>
            <a:endParaRPr lang="es-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s-AR" smtClean="0"/>
              <a:t>Ing. Cintia V. Gioia</a:t>
            </a:r>
            <a:endParaRPr lang="es-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EB392A3-1FE7-46A9-BF0F-AA7F5CADFD58}" type="slidenum">
              <a:rPr lang="es-AR" smtClean="0"/>
              <a:t>‹Nº›</a:t>
            </a:fld>
            <a:endParaRPr lang="es-AR"/>
          </a:p>
        </p:txBody>
      </p:sp>
    </p:spTree>
    <p:extLst>
      <p:ext uri="{BB962C8B-B14F-4D97-AF65-F5344CB8AC3E}">
        <p14:creationId xmlns:p14="http://schemas.microsoft.com/office/powerpoint/2010/main" val="307427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6596742"/>
            <a:ext cx="12192000" cy="2612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3347BAEE-F48D-4210-AF47-9784FA7DF7DE}" type="datetime1">
              <a:rPr lang="es-AR" smtClean="0"/>
              <a:t>11/6/2016</a:t>
            </a:fld>
            <a:endParaRPr lang="es-AR"/>
          </a:p>
        </p:txBody>
      </p:sp>
      <p:sp>
        <p:nvSpPr>
          <p:cNvPr id="6" name="Footer Placeholder 5"/>
          <p:cNvSpPr>
            <a:spLocks noGrp="1"/>
          </p:cNvSpPr>
          <p:nvPr>
            <p:ph type="ftr" sz="quarter" idx="11"/>
          </p:nvPr>
        </p:nvSpPr>
        <p:spPr/>
        <p:txBody>
          <a:bodyPr/>
          <a:lstStyle/>
          <a:p>
            <a:r>
              <a:rPr lang="es-AR" smtClean="0"/>
              <a:t>Ing. Cintia V. Gioia</a:t>
            </a:r>
            <a:endParaRPr lang="es-AR"/>
          </a:p>
        </p:txBody>
      </p:sp>
      <p:sp>
        <p:nvSpPr>
          <p:cNvPr id="7" name="Slide Number Placeholder 6"/>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4003568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33B11B6-458E-4DF0-B205-993BBCC2DD76}" type="datetime1">
              <a:rPr lang="es-AR" smtClean="0"/>
              <a:t>11/6/2016</a:t>
            </a:fld>
            <a:endParaRPr lang="es-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s-AR" smtClean="0"/>
              <a:t>Ing. Cintia V. Gioia</a:t>
            </a:r>
            <a:endParaRPr lang="es-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EB392A3-1FE7-46A9-BF0F-AA7F5CADFD58}" type="slidenum">
              <a:rPr lang="es-AR" smtClean="0"/>
              <a:t>‹Nº›</a:t>
            </a:fld>
            <a:endParaRPr lang="es-A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2134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w3c.es/Divulgacion/Tarjetas/MWBP/" TargetMode="External"/><Relationship Id="rId1" Type="http://schemas.openxmlformats.org/officeDocument/2006/relationships/slideLayout" Target="../slideLayouts/slideLayout3.xml"/><Relationship Id="rId4" Type="http://schemas.openxmlformats.org/officeDocument/2006/relationships/hyperlink" Target="http://www.w3.org/TR/mobile-b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w3c.es/" TargetMode="External"/><Relationship Id="rId2" Type="http://schemas.openxmlformats.org/officeDocument/2006/relationships/hyperlink" Target="http://www.w3.org/" TargetMode="Externa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validator.w3.org/checklink"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www.renault.com.ar/files_layout/btgenerico/dist/css/bootstrap.min.css" TargetMode="External"/><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hyperlink" Target="http://www.renault.com.ar/files_layout/btgenerico/dist/css/btrenault.css"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hyperlink" Target="http://www.w3.org/QA/Tools/Icons" TargetMode="External"/><Relationship Id="rId1" Type="http://schemas.openxmlformats.org/officeDocument/2006/relationships/slideLayout" Target="../slideLayouts/slideLayout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validator.w3.org/unicorn/"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www.w3.org/TR/mobileOK-basic10-tests/#bp_test_reference" TargetMode="External"/><Relationship Id="rId2" Type="http://schemas.openxmlformats.org/officeDocument/2006/relationships/hyperlink" Target="https://validator.w3.org/unicorn/"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validator.w3.org/" TargetMode="External"/><Relationship Id="rId7" Type="http://schemas.openxmlformats.org/officeDocument/2006/relationships/hyperlink" Target="http://validadores.tawdis.net/mobileok/es/" TargetMode="External"/><Relationship Id="rId2" Type="http://schemas.openxmlformats.org/officeDocument/2006/relationships/hyperlink" Target="http://www.w3.org/2013/ValidatorSuite/beta/" TargetMode="External"/><Relationship Id="rId1" Type="http://schemas.openxmlformats.org/officeDocument/2006/relationships/slideLayout" Target="../slideLayouts/slideLayout3.xml"/><Relationship Id="rId6" Type="http://schemas.openxmlformats.org/officeDocument/2006/relationships/hyperlink" Target="http://validator.nu/" TargetMode="External"/><Relationship Id="rId5" Type="http://schemas.openxmlformats.org/officeDocument/2006/relationships/hyperlink" Target="http://www.validator.ca/" TargetMode="External"/><Relationship Id="rId4" Type="http://schemas.openxmlformats.org/officeDocument/2006/relationships/hyperlink" Target="http://jigsaw.w3.org/css-validato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developer.android.com/sdk/index.html" TargetMode="External"/><Relationship Id="rId2" Type="http://schemas.openxmlformats.org/officeDocument/2006/relationships/hyperlink" Target="https://addons.mozilla.org/es-ES/firefox/addon/59" TargetMode="External"/><Relationship Id="rId1" Type="http://schemas.openxmlformats.org/officeDocument/2006/relationships/slideLayout" Target="../slideLayouts/slideLayout3.xml"/><Relationship Id="rId5" Type="http://schemas.openxmlformats.org/officeDocument/2006/relationships/hyperlink" Target="http://www.puresimstudios.com/ibbdemo/" TargetMode="External"/><Relationship Id="rId4" Type="http://schemas.openxmlformats.org/officeDocument/2006/relationships/hyperlink" Target="http://us.blackberry.com/developers/resources/simulators.jsp"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71850" y="726001"/>
            <a:ext cx="11310550" cy="3566160"/>
          </a:xfrm>
        </p:spPr>
        <p:txBody>
          <a:bodyPr>
            <a:normAutofit/>
          </a:bodyPr>
          <a:lstStyle/>
          <a:p>
            <a:pPr algn="ctr"/>
            <a:r>
              <a:rPr lang="es-AR" b="1" dirty="0" smtClean="0"/>
              <a:t>Diseño y Validación de </a:t>
            </a:r>
            <a:r>
              <a:rPr lang="es-AR" b="1" dirty="0"/>
              <a:t>Aplicaciones Móviles</a:t>
            </a:r>
            <a:br>
              <a:rPr lang="es-AR" b="1" dirty="0"/>
            </a:br>
            <a:r>
              <a:rPr lang="es-AR" sz="6600" b="1" dirty="0"/>
              <a:t>Guía de Buenas Prácticas</a:t>
            </a: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1</a:t>
            </a:fld>
            <a:endParaRPr lang="es-AR"/>
          </a:p>
        </p:txBody>
      </p:sp>
    </p:spTree>
    <p:extLst>
      <p:ext uri="{BB962C8B-B14F-4D97-AF65-F5344CB8AC3E}">
        <p14:creationId xmlns:p14="http://schemas.microsoft.com/office/powerpoint/2010/main" val="905269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6820713" cy="707886"/>
          </a:xfrm>
          <a:prstGeom prst="rect">
            <a:avLst/>
          </a:prstGeom>
        </p:spPr>
        <p:txBody>
          <a:bodyPr wrap="none">
            <a:spAutoFit/>
          </a:bodyPr>
          <a:lstStyle/>
          <a:p>
            <a:r>
              <a:rPr lang="es-AR" sz="4000" b="1" dirty="0">
                <a:cs typeface="Arial" panose="020B0604020202020204" pitchFamily="34" charset="0"/>
              </a:rPr>
              <a:t>Buenas Prácticas en Web </a:t>
            </a:r>
            <a:r>
              <a:rPr lang="es-AR" sz="4000" b="1" dirty="0" smtClean="0">
                <a:cs typeface="Arial" panose="020B0604020202020204" pitchFamily="34" charset="0"/>
              </a:rPr>
              <a:t>Móvil</a:t>
            </a:r>
            <a:endParaRPr lang="es-AR" sz="4000" b="1" dirty="0"/>
          </a:p>
        </p:txBody>
      </p:sp>
      <p:sp>
        <p:nvSpPr>
          <p:cNvPr id="4" name="Rectángulo 3"/>
          <p:cNvSpPr/>
          <p:nvPr/>
        </p:nvSpPr>
        <p:spPr>
          <a:xfrm>
            <a:off x="164757" y="881619"/>
            <a:ext cx="6096000" cy="369332"/>
          </a:xfrm>
          <a:prstGeom prst="rect">
            <a:avLst/>
          </a:prstGeom>
        </p:spPr>
        <p:txBody>
          <a:bodyPr>
            <a:spAutoFit/>
          </a:bodyPr>
          <a:lstStyle/>
          <a:p>
            <a:r>
              <a:rPr lang="es-AR" dirty="0" smtClean="0">
                <a:solidFill>
                  <a:srgbClr val="000000"/>
                </a:solidFill>
                <a:latin typeface="Corbel" panose="020B0503020204020204" pitchFamily="34" charset="0"/>
                <a:hlinkClick r:id="rId2"/>
              </a:rPr>
              <a:t>http://www.w3c.es/Divulgacion/Tarjetas/MWBP/</a:t>
            </a:r>
            <a:r>
              <a:rPr lang="es-AR" dirty="0" smtClean="0">
                <a:solidFill>
                  <a:srgbClr val="000000"/>
                </a:solidFill>
                <a:latin typeface="Corbel" panose="020B0503020204020204" pitchFamily="34" charset="0"/>
              </a:rPr>
              <a:t> </a:t>
            </a:r>
          </a:p>
        </p:txBody>
      </p:sp>
      <p:pic>
        <p:nvPicPr>
          <p:cNvPr id="5" name="Imagen 4"/>
          <p:cNvPicPr>
            <a:picLocks noChangeAspect="1"/>
          </p:cNvPicPr>
          <p:nvPr/>
        </p:nvPicPr>
        <p:blipFill>
          <a:blip r:embed="rId3"/>
          <a:stretch>
            <a:fillRect/>
          </a:stretch>
        </p:blipFill>
        <p:spPr>
          <a:xfrm>
            <a:off x="101708" y="1419209"/>
            <a:ext cx="2516125" cy="4193542"/>
          </a:xfrm>
          <a:prstGeom prst="rect">
            <a:avLst/>
          </a:prstGeom>
        </p:spPr>
      </p:pic>
      <p:sp>
        <p:nvSpPr>
          <p:cNvPr id="7" name="Rectangle 1"/>
          <p:cNvSpPr>
            <a:spLocks noChangeArrowheads="1"/>
          </p:cNvSpPr>
          <p:nvPr/>
        </p:nvSpPr>
        <p:spPr bwMode="auto">
          <a:xfrm>
            <a:off x="2717470" y="1589505"/>
            <a:ext cx="8588203"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b="1" i="0" u="none" strike="noStrike" cap="none" normalizeH="0" baseline="0" dirty="0" smtClean="0">
                <a:ln>
                  <a:noFill/>
                </a:ln>
                <a:effectLst/>
                <a:latin typeface="+mn-lt"/>
                <a:cs typeface="Arial" panose="020B0604020202020204" pitchFamily="34" charset="0"/>
              </a:rPr>
              <a:t>Las “Buenas Prácticas en Web Móvil 1.0" son un Estándar Web del W3C cuyo objetivo es ayudar a los desarrolladores Web a diseñar y publicar contenido Web que funcione adecuadamente en dispositivos móviles</a:t>
            </a:r>
            <a:r>
              <a:rPr kumimoji="0" lang="es-AR" sz="2000" i="0" u="none" strike="noStrike" cap="none" normalizeH="0" baseline="0" dirty="0" smtClean="0">
                <a:ln>
                  <a:noFill/>
                </a:ln>
                <a:effectLst/>
                <a:latin typeface="+mn-lt"/>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s-AR" sz="2000" dirty="0">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i="0" u="none" strike="noStrike" cap="none" normalizeH="0" baseline="0" dirty="0" smtClean="0">
                <a:ln>
                  <a:noFill/>
                </a:ln>
                <a:effectLst/>
                <a:latin typeface="+mn-lt"/>
                <a:cs typeface="Arial" panose="020B0604020202020204" pitchFamily="34" charset="0"/>
              </a:rPr>
              <a:t>Estas tarjetas resumen, en </a:t>
            </a:r>
            <a:r>
              <a:rPr kumimoji="0" lang="es-AR" sz="2000" b="1" i="0" u="none" strike="noStrike" cap="none" normalizeH="0" baseline="0" dirty="0" smtClean="0">
                <a:ln>
                  <a:noFill/>
                </a:ln>
                <a:effectLst/>
                <a:latin typeface="+mn-lt"/>
                <a:cs typeface="Arial" panose="020B0604020202020204" pitchFamily="34" charset="0"/>
              </a:rPr>
              <a:t>diez puntos claves</a:t>
            </a:r>
            <a:r>
              <a:rPr kumimoji="0" lang="es-AR" sz="2000" i="0" u="none" strike="noStrike" cap="none" normalizeH="0" baseline="0" dirty="0" smtClean="0">
                <a:ln>
                  <a:noFill/>
                </a:ln>
                <a:effectLst/>
                <a:latin typeface="+mn-lt"/>
                <a:cs typeface="Arial" panose="020B0604020202020204" pitchFamily="34" charset="0"/>
              </a:rPr>
              <a:t>, las pautas descritas en el estándar (</a:t>
            </a:r>
            <a:r>
              <a:rPr kumimoji="0" lang="es-AR" sz="2000" b="1" i="0" u="none" strike="noStrike" cap="none" normalizeH="0" baseline="0" dirty="0" smtClean="0">
                <a:ln>
                  <a:noFill/>
                </a:ln>
                <a:effectLst/>
                <a:latin typeface="+mn-lt"/>
                <a:cs typeface="Arial" panose="020B0604020202020204" pitchFamily="34" charset="0"/>
              </a:rPr>
              <a:t>60 ítems</a:t>
            </a:r>
            <a:r>
              <a:rPr kumimoji="0" lang="es-AR" sz="2000" i="0" u="none" strike="noStrike" cap="none" normalizeH="0" baseline="0" dirty="0" smtClean="0">
                <a:ln>
                  <a:noFill/>
                </a:ln>
                <a:effectLst/>
                <a:latin typeface="+mn-lt"/>
                <a:cs typeface="Arial" panose="020B0604020202020204" pitchFamily="34" charset="0"/>
              </a:rPr>
              <a:t>)</a:t>
            </a:r>
            <a:r>
              <a:rPr kumimoji="0" lang="es-AR" sz="2000" i="0" u="none" strike="noStrike" cap="none" normalizeH="0" dirty="0" smtClean="0">
                <a:ln>
                  <a:noFill/>
                </a:ln>
                <a:effectLst/>
                <a:latin typeface="+mn-lt"/>
                <a:cs typeface="Arial" panose="020B0604020202020204" pitchFamily="34" charset="0"/>
              </a:rPr>
              <a:t> </a:t>
            </a:r>
            <a:r>
              <a:rPr kumimoji="0" lang="es-AR" sz="2000" i="0" u="none" strike="noStrike" cap="none" normalizeH="0" dirty="0" smtClean="0">
                <a:ln>
                  <a:noFill/>
                </a:ln>
                <a:effectLst/>
                <a:latin typeface="+mn-lt"/>
                <a:cs typeface="Arial" panose="020B0604020202020204" pitchFamily="34" charset="0"/>
                <a:sym typeface="Wingdings" panose="05000000000000000000" pitchFamily="2" charset="2"/>
              </a:rPr>
              <a:t> Identificadas por directivas.</a:t>
            </a:r>
            <a:r>
              <a:rPr kumimoji="0" lang="es-AR" sz="2000" i="0" u="none" strike="noStrike" cap="none" normalizeH="0" baseline="0" dirty="0" smtClean="0">
                <a:ln>
                  <a:noFill/>
                </a:ln>
                <a:effectLst/>
                <a:latin typeface="+mn-lt"/>
                <a:cs typeface="Arial" panose="020B0604020202020204" pitchFamily="34" charset="0"/>
              </a:rPr>
              <a:t> </a:t>
            </a:r>
            <a:endParaRPr kumimoji="0" lang="es-AR" sz="2000" i="0" u="none" strike="noStrike" cap="none" normalizeH="0" baseline="0" dirty="0" smtClean="0">
              <a:ln>
                <a:noFill/>
              </a:ln>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AR" sz="2000" dirty="0">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i="0" u="none" strike="noStrike" cap="none" normalizeH="0" baseline="0" dirty="0" smtClean="0">
                <a:ln>
                  <a:noFill/>
                </a:ln>
                <a:effectLst/>
                <a:latin typeface="+mn-lt"/>
                <a:cs typeface="Arial" panose="020B0604020202020204" pitchFamily="34" charset="0"/>
              </a:rPr>
              <a:t>Al cumplirlas, se incrementará el público que puede acceder a los contenidos, creando sitios Web y aplicaciones eficaces y haciendo la navegación en la Web accesible desde </a:t>
            </a:r>
            <a:r>
              <a:rPr kumimoji="0" lang="es-AR" sz="2000" i="0" u="none" strike="noStrike" cap="none" normalizeH="0" baseline="0" dirty="0" smtClean="0">
                <a:ln>
                  <a:noFill/>
                </a:ln>
                <a:effectLst/>
                <a:latin typeface="+mn-lt"/>
                <a:cs typeface="Arial" panose="020B0604020202020204" pitchFamily="34" charset="0"/>
              </a:rPr>
              <a:t>dispositivos móviles.</a:t>
            </a:r>
            <a:endParaRPr kumimoji="0" lang="es-AR" sz="2000" i="0" u="none" strike="noStrike" cap="none" normalizeH="0" baseline="0" dirty="0" smtClean="0">
              <a:ln>
                <a:noFill/>
              </a:ln>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AR" sz="2000" dirty="0">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2000" i="0" u="none" strike="noStrike" cap="none" normalizeH="0" baseline="0" dirty="0" smtClean="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800" i="0" u="none" strike="noStrike" cap="none" normalizeH="0" baseline="0" dirty="0" smtClean="0">
                <a:ln>
                  <a:noFill/>
                </a:ln>
                <a:effectLst/>
                <a:latin typeface="+mj-lt"/>
                <a:cs typeface="Arial" panose="020B0604020202020204" pitchFamily="34" charset="0"/>
              </a:rPr>
              <a:t>Más información en: </a:t>
            </a:r>
            <a:r>
              <a:rPr kumimoji="0" lang="es-AR" sz="1800" b="0" i="0" u="none" strike="noStrike" cap="none" normalizeH="0" baseline="0" dirty="0" smtClean="0">
                <a:ln>
                  <a:noFill/>
                </a:ln>
                <a:solidFill>
                  <a:srgbClr val="FFFFFF"/>
                </a:solidFill>
                <a:effectLst/>
                <a:latin typeface="Arial" panose="020B0604020202020204" pitchFamily="34" charset="0"/>
                <a:cs typeface="Arial" panose="020B0604020202020204" pitchFamily="34" charset="0"/>
                <a:hlinkClick r:id="rId4"/>
              </a:rPr>
              <a:t>http://www.w3.org/TR/mobile-bp/</a:t>
            </a:r>
            <a:endParaRPr kumimoji="0" lang="es-AR" sz="1800" b="0" i="0" u="none" strike="noStrike" cap="none" normalizeH="0" baseline="0" dirty="0" smtClean="0">
              <a:ln>
                <a:noFill/>
              </a:ln>
              <a:solidFill>
                <a:schemeClr val="tx1"/>
              </a:solidFill>
              <a:effectLst/>
              <a:latin typeface="Arial" panose="020B0604020202020204" pitchFamily="34" charset="0"/>
            </a:endParaRPr>
          </a:p>
        </p:txBody>
      </p:sp>
      <p:sp>
        <p:nvSpPr>
          <p:cNvPr id="6" name="Marcador de pie de página 5"/>
          <p:cNvSpPr>
            <a:spLocks noGrp="1"/>
          </p:cNvSpPr>
          <p:nvPr>
            <p:ph type="ftr" sz="quarter" idx="11"/>
          </p:nvPr>
        </p:nvSpPr>
        <p:spPr/>
        <p:txBody>
          <a:bodyPr/>
          <a:lstStyle/>
          <a:p>
            <a:r>
              <a:rPr lang="es-AR" smtClean="0"/>
              <a:t>Ing. Cintia V. Gioia</a:t>
            </a:r>
            <a:endParaRPr lang="es-AR"/>
          </a:p>
        </p:txBody>
      </p:sp>
      <p:sp>
        <p:nvSpPr>
          <p:cNvPr id="8" name="Marcador de número de diapositiva 7"/>
          <p:cNvSpPr>
            <a:spLocks noGrp="1"/>
          </p:cNvSpPr>
          <p:nvPr>
            <p:ph type="sldNum" sz="quarter" idx="12"/>
          </p:nvPr>
        </p:nvSpPr>
        <p:spPr/>
        <p:txBody>
          <a:bodyPr/>
          <a:lstStyle/>
          <a:p>
            <a:fld id="{FEB392A3-1FE7-46A9-BF0F-AA7F5CADFD58}" type="slidenum">
              <a:rPr lang="es-AR" smtClean="0"/>
              <a:t>10</a:t>
            </a:fld>
            <a:endParaRPr lang="es-AR"/>
          </a:p>
        </p:txBody>
      </p:sp>
    </p:spTree>
    <p:extLst>
      <p:ext uri="{BB962C8B-B14F-4D97-AF65-F5344CB8AC3E}">
        <p14:creationId xmlns:p14="http://schemas.microsoft.com/office/powerpoint/2010/main" val="4679096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7195816" cy="707886"/>
          </a:xfrm>
          <a:prstGeom prst="rect">
            <a:avLst/>
          </a:prstGeom>
        </p:spPr>
        <p:txBody>
          <a:bodyPr wrap="none">
            <a:spAutoFit/>
          </a:bodyPr>
          <a:lstStyle/>
          <a:p>
            <a:r>
              <a:rPr lang="es-AR" sz="4000" b="1" dirty="0">
                <a:cs typeface="Arial" panose="020B0604020202020204" pitchFamily="34" charset="0"/>
              </a:rPr>
              <a:t>Buenas Prácticas en Web Móvil </a:t>
            </a:r>
            <a:endParaRPr lang="es-AR" sz="4000" b="1" dirty="0"/>
          </a:p>
        </p:txBody>
      </p:sp>
      <p:pic>
        <p:nvPicPr>
          <p:cNvPr id="3" name="Imagen 2"/>
          <p:cNvPicPr>
            <a:picLocks noChangeAspect="1"/>
          </p:cNvPicPr>
          <p:nvPr/>
        </p:nvPicPr>
        <p:blipFill>
          <a:blip r:embed="rId2"/>
          <a:stretch>
            <a:fillRect/>
          </a:stretch>
        </p:blipFill>
        <p:spPr>
          <a:xfrm>
            <a:off x="221135" y="941427"/>
            <a:ext cx="3010932" cy="5241982"/>
          </a:xfrm>
          <a:prstGeom prst="rect">
            <a:avLst/>
          </a:prstGeom>
        </p:spPr>
      </p:pic>
      <p:sp>
        <p:nvSpPr>
          <p:cNvPr id="6" name="Marcador de pie de página 5"/>
          <p:cNvSpPr>
            <a:spLocks noGrp="1"/>
          </p:cNvSpPr>
          <p:nvPr>
            <p:ph type="ftr" sz="quarter" idx="11"/>
          </p:nvPr>
        </p:nvSpPr>
        <p:spPr/>
        <p:txBody>
          <a:bodyPr/>
          <a:lstStyle/>
          <a:p>
            <a:r>
              <a:rPr lang="es-AR" smtClean="0"/>
              <a:t>Ing. Cintia V. Gioia</a:t>
            </a:r>
            <a:endParaRPr lang="es-AR"/>
          </a:p>
        </p:txBody>
      </p:sp>
      <p:sp>
        <p:nvSpPr>
          <p:cNvPr id="8" name="Marcador de número de diapositiva 7"/>
          <p:cNvSpPr>
            <a:spLocks noGrp="1"/>
          </p:cNvSpPr>
          <p:nvPr>
            <p:ph type="sldNum" sz="quarter" idx="12"/>
          </p:nvPr>
        </p:nvSpPr>
        <p:spPr/>
        <p:txBody>
          <a:bodyPr/>
          <a:lstStyle/>
          <a:p>
            <a:fld id="{FEB392A3-1FE7-46A9-BF0F-AA7F5CADFD58}" type="slidenum">
              <a:rPr lang="es-AR" smtClean="0"/>
              <a:t>11</a:t>
            </a:fld>
            <a:endParaRPr lang="es-AR"/>
          </a:p>
        </p:txBody>
      </p:sp>
      <p:sp>
        <p:nvSpPr>
          <p:cNvPr id="4" name="Rectángulo 3"/>
          <p:cNvSpPr/>
          <p:nvPr/>
        </p:nvSpPr>
        <p:spPr>
          <a:xfrm>
            <a:off x="3517232" y="1497975"/>
            <a:ext cx="7972926" cy="2385268"/>
          </a:xfrm>
          <a:prstGeom prst="rect">
            <a:avLst/>
          </a:prstGeom>
        </p:spPr>
        <p:txBody>
          <a:bodyPr wrap="square">
            <a:spAutoFit/>
          </a:bodyPr>
          <a:lstStyle/>
          <a:p>
            <a:pPr lvl="0" eaLnBrk="0" fontAlgn="base" hangingPunct="0">
              <a:spcBef>
                <a:spcPct val="0"/>
              </a:spcBef>
              <a:spcAft>
                <a:spcPct val="0"/>
              </a:spcAft>
            </a:pPr>
            <a:r>
              <a:rPr lang="es-AR" sz="2000" b="1" dirty="0">
                <a:ea typeface="Times New Roman" panose="02020603050405020304" pitchFamily="18" charset="0"/>
                <a:cs typeface="Times New Roman" panose="02020603050405020304" pitchFamily="18" charset="0"/>
              </a:rPr>
              <a:t>La W3C estableció un Estándar WEB para las Buenas Prácticas en Web Móvil para:</a:t>
            </a:r>
          </a:p>
          <a:p>
            <a:pPr lvl="0" eaLnBrk="0" fontAlgn="base" hangingPunct="0">
              <a:spcBef>
                <a:spcPct val="0"/>
              </a:spcBef>
              <a:spcAft>
                <a:spcPct val="0"/>
              </a:spcAft>
            </a:pPr>
            <a:endParaRPr lang="es-AR" sz="900" dirty="0">
              <a:ea typeface="Times New Roman" panose="02020603050405020304" pitchFamily="18" charset="0"/>
              <a:cs typeface="Times New Roman" panose="02020603050405020304" pitchFamily="18" charset="0"/>
            </a:endParaRPr>
          </a:p>
          <a:p>
            <a:pPr marL="1314450" lvl="2" indent="-400050" algn="just" eaLnBrk="0" fontAlgn="base" hangingPunct="0">
              <a:spcBef>
                <a:spcPct val="0"/>
              </a:spcBef>
              <a:spcAft>
                <a:spcPct val="0"/>
              </a:spcAft>
              <a:buFont typeface="Arial" panose="020B0604020202020204" pitchFamily="34" charset="0"/>
              <a:buChar char="•"/>
            </a:pPr>
            <a:r>
              <a:rPr lang="es-AR" sz="2000" dirty="0">
                <a:ea typeface="Times New Roman" panose="02020603050405020304" pitchFamily="18" charset="0"/>
                <a:cs typeface="Times New Roman" panose="02020603050405020304" pitchFamily="18" charset="0"/>
              </a:rPr>
              <a:t>Ayudar a los desarrolladores Web a diseñar contenido </a:t>
            </a:r>
            <a:r>
              <a:rPr lang="es-AR" sz="2000" dirty="0" smtClean="0">
                <a:ea typeface="Times New Roman" panose="02020603050405020304" pitchFamily="18" charset="0"/>
                <a:cs typeface="Times New Roman" panose="02020603050405020304" pitchFamily="18" charset="0"/>
              </a:rPr>
              <a:t>Web.</a:t>
            </a:r>
            <a:endParaRPr lang="es-AR" sz="2000" dirty="0">
              <a:ea typeface="Times New Roman" panose="02020603050405020304" pitchFamily="18" charset="0"/>
              <a:cs typeface="Times New Roman" panose="02020603050405020304" pitchFamily="18" charset="0"/>
            </a:endParaRPr>
          </a:p>
          <a:p>
            <a:pPr marL="1314450" lvl="2" indent="-400050" algn="just" eaLnBrk="0" fontAlgn="base" hangingPunct="0">
              <a:spcBef>
                <a:spcPct val="0"/>
              </a:spcBef>
              <a:spcAft>
                <a:spcPct val="0"/>
              </a:spcAft>
              <a:buFont typeface="Arial" panose="020B0604020202020204" pitchFamily="34" charset="0"/>
              <a:buChar char="•"/>
            </a:pPr>
            <a:r>
              <a:rPr lang="es-AR" sz="2000" dirty="0">
                <a:ea typeface="Times New Roman" panose="02020603050405020304" pitchFamily="18" charset="0"/>
                <a:cs typeface="Times New Roman" panose="02020603050405020304" pitchFamily="18" charset="0"/>
              </a:rPr>
              <a:t>Ayudar a los desarrolladores Web a publicar contenido </a:t>
            </a:r>
            <a:r>
              <a:rPr lang="es-AR" sz="2000" dirty="0" smtClean="0">
                <a:ea typeface="Times New Roman" panose="02020603050405020304" pitchFamily="18" charset="0"/>
                <a:cs typeface="Times New Roman" panose="02020603050405020304" pitchFamily="18" charset="0"/>
              </a:rPr>
              <a:t>Web. </a:t>
            </a:r>
            <a:endParaRPr lang="es-AR" sz="2000" dirty="0">
              <a:ea typeface="Times New Roman" panose="02020603050405020304" pitchFamily="18" charset="0"/>
              <a:cs typeface="Times New Roman" panose="02020603050405020304" pitchFamily="18" charset="0"/>
            </a:endParaRPr>
          </a:p>
          <a:p>
            <a:pPr marL="1314450" lvl="2" indent="-400050" algn="just" eaLnBrk="0" fontAlgn="base" hangingPunct="0">
              <a:spcBef>
                <a:spcPct val="0"/>
              </a:spcBef>
              <a:spcAft>
                <a:spcPct val="0"/>
              </a:spcAft>
              <a:buFont typeface="Arial" panose="020B0604020202020204" pitchFamily="34" charset="0"/>
              <a:buChar char="•"/>
            </a:pPr>
            <a:r>
              <a:rPr lang="es-AR" sz="2000" dirty="0">
                <a:ea typeface="Times New Roman" panose="02020603050405020304" pitchFamily="18" charset="0"/>
                <a:cs typeface="Times New Roman" panose="02020603050405020304" pitchFamily="18" charset="0"/>
              </a:rPr>
              <a:t>Funcionar adecuadamente en Dispositivos Móviles. </a:t>
            </a:r>
          </a:p>
          <a:p>
            <a:pPr marL="1314450" lvl="2" indent="-400050" algn="just" eaLnBrk="0" fontAlgn="base" hangingPunct="0">
              <a:spcBef>
                <a:spcPct val="0"/>
              </a:spcBef>
              <a:spcAft>
                <a:spcPct val="0"/>
              </a:spcAft>
              <a:buFont typeface="Arial" panose="020B0604020202020204" pitchFamily="34" charset="0"/>
              <a:buChar char="•"/>
            </a:pPr>
            <a:r>
              <a:rPr lang="es-AR" sz="2000" dirty="0">
                <a:ea typeface="Times New Roman" panose="02020603050405020304" pitchFamily="18" charset="0"/>
                <a:cs typeface="Times New Roman" panose="02020603050405020304" pitchFamily="18" charset="0"/>
              </a:rPr>
              <a:t>Al cumplir con éstas directivas mayor cantidad de público pueden acceder a los </a:t>
            </a:r>
            <a:r>
              <a:rPr lang="es-AR" sz="2000" dirty="0" smtClean="0">
                <a:ea typeface="Times New Roman" panose="02020603050405020304" pitchFamily="18" charset="0"/>
                <a:cs typeface="Times New Roman" panose="02020603050405020304" pitchFamily="18" charset="0"/>
              </a:rPr>
              <a:t>contenidos</a:t>
            </a:r>
            <a:r>
              <a:rPr lang="es-AR" sz="2000" dirty="0" smtClean="0"/>
              <a:t>.</a:t>
            </a:r>
            <a:endParaRPr lang="es-AR" sz="2000"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67204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9554940" cy="707886"/>
          </a:xfrm>
          <a:prstGeom prst="rect">
            <a:avLst/>
          </a:prstGeom>
        </p:spPr>
        <p:txBody>
          <a:bodyPr wrap="square">
            <a:spAutoFit/>
          </a:bodyPr>
          <a:lstStyle/>
          <a:p>
            <a:r>
              <a:rPr lang="es-AR" sz="4000" b="1" dirty="0">
                <a:cs typeface="Arial" panose="020B0604020202020204" pitchFamily="34" charset="0"/>
              </a:rPr>
              <a:t>Buenas Prácticas en Web </a:t>
            </a:r>
            <a:r>
              <a:rPr lang="es-AR" sz="4000" b="1" dirty="0" smtClean="0">
                <a:cs typeface="Arial" panose="020B0604020202020204" pitchFamily="34" charset="0"/>
              </a:rPr>
              <a:t>Móvil - 1</a:t>
            </a:r>
            <a:endParaRPr lang="es-AR" sz="4000" b="1" dirty="0"/>
          </a:p>
        </p:txBody>
      </p:sp>
      <p:sp>
        <p:nvSpPr>
          <p:cNvPr id="5" name="Marcador de pie de página 4"/>
          <p:cNvSpPr>
            <a:spLocks noGrp="1"/>
          </p:cNvSpPr>
          <p:nvPr>
            <p:ph type="ftr" sz="quarter" idx="11"/>
          </p:nvPr>
        </p:nvSpPr>
        <p:spPr/>
        <p:txBody>
          <a:bodyPr/>
          <a:lstStyle/>
          <a:p>
            <a:r>
              <a:rPr lang="es-AR" smtClean="0"/>
              <a:t>Ing. Cintia V. Gioia</a:t>
            </a:r>
            <a:endParaRPr lang="es-AR"/>
          </a:p>
        </p:txBody>
      </p:sp>
      <p:sp>
        <p:nvSpPr>
          <p:cNvPr id="7" name="Marcador de número de diapositiva 6"/>
          <p:cNvSpPr>
            <a:spLocks noGrp="1"/>
          </p:cNvSpPr>
          <p:nvPr>
            <p:ph type="sldNum" sz="quarter" idx="12"/>
          </p:nvPr>
        </p:nvSpPr>
        <p:spPr/>
        <p:txBody>
          <a:bodyPr/>
          <a:lstStyle/>
          <a:p>
            <a:fld id="{FEB392A3-1FE7-46A9-BF0F-AA7F5CADFD58}" type="slidenum">
              <a:rPr lang="es-AR" smtClean="0"/>
              <a:t>12</a:t>
            </a:fld>
            <a:endParaRPr lang="es-AR"/>
          </a:p>
        </p:txBody>
      </p:sp>
      <p:pic>
        <p:nvPicPr>
          <p:cNvPr id="12" name="Imagen 11"/>
          <p:cNvPicPr>
            <a:picLocks noChangeAspect="1"/>
          </p:cNvPicPr>
          <p:nvPr/>
        </p:nvPicPr>
        <p:blipFill>
          <a:blip r:embed="rId2"/>
          <a:stretch>
            <a:fillRect/>
          </a:stretch>
        </p:blipFill>
        <p:spPr>
          <a:xfrm>
            <a:off x="170085" y="881619"/>
            <a:ext cx="6362700" cy="5229225"/>
          </a:xfrm>
          <a:prstGeom prst="rect">
            <a:avLst/>
          </a:prstGeom>
        </p:spPr>
      </p:pic>
      <p:pic>
        <p:nvPicPr>
          <p:cNvPr id="4" name="Imagen 3"/>
          <p:cNvPicPr>
            <a:picLocks noChangeAspect="1"/>
          </p:cNvPicPr>
          <p:nvPr/>
        </p:nvPicPr>
        <p:blipFill>
          <a:blip r:embed="rId3"/>
          <a:stretch>
            <a:fillRect/>
          </a:stretch>
        </p:blipFill>
        <p:spPr>
          <a:xfrm>
            <a:off x="7247523" y="2190281"/>
            <a:ext cx="4514632" cy="2082717"/>
          </a:xfrm>
          <a:prstGeom prst="rect">
            <a:avLst/>
          </a:prstGeom>
        </p:spPr>
      </p:pic>
      <p:sp>
        <p:nvSpPr>
          <p:cNvPr id="9" name="Rectangle 1"/>
          <p:cNvSpPr>
            <a:spLocks noChangeArrowheads="1"/>
          </p:cNvSpPr>
          <p:nvPr/>
        </p:nvSpPr>
        <p:spPr bwMode="auto">
          <a:xfrm>
            <a:off x="7151271" y="1686103"/>
            <a:ext cx="451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b="1" i="0" u="none" strike="noStrike" cap="none" normalizeH="0" baseline="0" dirty="0" smtClean="0">
                <a:ln>
                  <a:noFill/>
                </a:ln>
                <a:effectLst/>
                <a:latin typeface="+mn-lt"/>
                <a:cs typeface="Arial" panose="020B0604020202020204" pitchFamily="34" charset="0"/>
              </a:rPr>
              <a:t>Directivas Asociadas</a:t>
            </a:r>
          </a:p>
        </p:txBody>
      </p:sp>
    </p:spTree>
    <p:extLst>
      <p:ext uri="{BB962C8B-B14F-4D97-AF65-F5344CB8AC3E}">
        <p14:creationId xmlns:p14="http://schemas.microsoft.com/office/powerpoint/2010/main" val="1281819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7468327" cy="707886"/>
          </a:xfrm>
          <a:prstGeom prst="rect">
            <a:avLst/>
          </a:prstGeom>
        </p:spPr>
        <p:txBody>
          <a:bodyPr wrap="none">
            <a:spAutoFit/>
          </a:bodyPr>
          <a:lstStyle/>
          <a:p>
            <a:r>
              <a:rPr lang="es-AR" sz="4000" b="1" dirty="0">
                <a:cs typeface="Arial" panose="020B0604020202020204" pitchFamily="34" charset="0"/>
              </a:rPr>
              <a:t>Buenas Prácticas en Web Móvil </a:t>
            </a:r>
            <a:r>
              <a:rPr lang="es-AR" sz="4000" b="1" dirty="0" smtClean="0">
                <a:cs typeface="Arial" panose="020B0604020202020204" pitchFamily="34" charset="0"/>
              </a:rPr>
              <a:t>- 2</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6" name="Marcador de número de diapositiva 5"/>
          <p:cNvSpPr>
            <a:spLocks noGrp="1"/>
          </p:cNvSpPr>
          <p:nvPr>
            <p:ph type="sldNum" sz="quarter" idx="12"/>
          </p:nvPr>
        </p:nvSpPr>
        <p:spPr/>
        <p:txBody>
          <a:bodyPr/>
          <a:lstStyle/>
          <a:p>
            <a:fld id="{FEB392A3-1FE7-46A9-BF0F-AA7F5CADFD58}" type="slidenum">
              <a:rPr lang="es-AR" smtClean="0"/>
              <a:t>13</a:t>
            </a:fld>
            <a:endParaRPr lang="es-AR"/>
          </a:p>
        </p:txBody>
      </p:sp>
      <p:pic>
        <p:nvPicPr>
          <p:cNvPr id="14" name="Imagen 13"/>
          <p:cNvPicPr>
            <a:picLocks noChangeAspect="1"/>
          </p:cNvPicPr>
          <p:nvPr/>
        </p:nvPicPr>
        <p:blipFill>
          <a:blip r:embed="rId2"/>
          <a:stretch>
            <a:fillRect/>
          </a:stretch>
        </p:blipFill>
        <p:spPr>
          <a:xfrm>
            <a:off x="204787" y="814387"/>
            <a:ext cx="6315075" cy="5210175"/>
          </a:xfrm>
          <a:prstGeom prst="rect">
            <a:avLst/>
          </a:prstGeom>
        </p:spPr>
      </p:pic>
      <p:sp>
        <p:nvSpPr>
          <p:cNvPr id="7" name="Rectangle 1"/>
          <p:cNvSpPr>
            <a:spLocks noChangeArrowheads="1"/>
          </p:cNvSpPr>
          <p:nvPr/>
        </p:nvSpPr>
        <p:spPr bwMode="auto">
          <a:xfrm>
            <a:off x="7151271" y="1686103"/>
            <a:ext cx="451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b="1" i="0" u="none" strike="noStrike" cap="none" normalizeH="0" baseline="0" dirty="0" smtClean="0">
                <a:ln>
                  <a:noFill/>
                </a:ln>
                <a:effectLst/>
                <a:latin typeface="+mn-lt"/>
                <a:cs typeface="Arial" panose="020B0604020202020204" pitchFamily="34" charset="0"/>
              </a:rPr>
              <a:t>Directivas Asociadas</a:t>
            </a:r>
          </a:p>
        </p:txBody>
      </p:sp>
      <p:pic>
        <p:nvPicPr>
          <p:cNvPr id="4" name="Imagen 3"/>
          <p:cNvPicPr>
            <a:picLocks noChangeAspect="1"/>
          </p:cNvPicPr>
          <p:nvPr/>
        </p:nvPicPr>
        <p:blipFill>
          <a:blip r:embed="rId3"/>
          <a:stretch>
            <a:fillRect/>
          </a:stretch>
        </p:blipFill>
        <p:spPr>
          <a:xfrm>
            <a:off x="7259555" y="2180039"/>
            <a:ext cx="4406348" cy="3788975"/>
          </a:xfrm>
          <a:prstGeom prst="rect">
            <a:avLst/>
          </a:prstGeom>
        </p:spPr>
      </p:pic>
    </p:spTree>
    <p:extLst>
      <p:ext uri="{BB962C8B-B14F-4D97-AF65-F5344CB8AC3E}">
        <p14:creationId xmlns:p14="http://schemas.microsoft.com/office/powerpoint/2010/main" val="2892470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7468327" cy="707886"/>
          </a:xfrm>
          <a:prstGeom prst="rect">
            <a:avLst/>
          </a:prstGeom>
        </p:spPr>
        <p:txBody>
          <a:bodyPr wrap="none">
            <a:spAutoFit/>
          </a:bodyPr>
          <a:lstStyle/>
          <a:p>
            <a:r>
              <a:rPr lang="es-AR" sz="4000" b="1" dirty="0">
                <a:cs typeface="Arial" panose="020B0604020202020204" pitchFamily="34" charset="0"/>
              </a:rPr>
              <a:t>Buenas Prácticas en Web Móvil </a:t>
            </a:r>
            <a:r>
              <a:rPr lang="es-AR" sz="4000" b="1" dirty="0" smtClean="0">
                <a:cs typeface="Arial" panose="020B0604020202020204" pitchFamily="34" charset="0"/>
              </a:rPr>
              <a:t>- </a:t>
            </a:r>
            <a:r>
              <a:rPr lang="es-AR" sz="4000" b="1" dirty="0" smtClean="0">
                <a:cs typeface="Arial" panose="020B0604020202020204" pitchFamily="34" charset="0"/>
              </a:rPr>
              <a:t>3</a:t>
            </a:r>
            <a:endParaRPr lang="es-AR" sz="4000" b="1" dirty="0"/>
          </a:p>
        </p:txBody>
      </p:sp>
      <p:sp>
        <p:nvSpPr>
          <p:cNvPr id="5" name="Marcador de pie de página 4"/>
          <p:cNvSpPr>
            <a:spLocks noGrp="1"/>
          </p:cNvSpPr>
          <p:nvPr>
            <p:ph type="ftr" sz="quarter" idx="11"/>
          </p:nvPr>
        </p:nvSpPr>
        <p:spPr/>
        <p:txBody>
          <a:bodyPr/>
          <a:lstStyle/>
          <a:p>
            <a:r>
              <a:rPr lang="es-AR" smtClean="0"/>
              <a:t>Ing. Cintia V. Gioia</a:t>
            </a:r>
            <a:endParaRPr lang="es-AR"/>
          </a:p>
        </p:txBody>
      </p:sp>
      <p:sp>
        <p:nvSpPr>
          <p:cNvPr id="6" name="Marcador de número de diapositiva 5"/>
          <p:cNvSpPr>
            <a:spLocks noGrp="1"/>
          </p:cNvSpPr>
          <p:nvPr>
            <p:ph type="sldNum" sz="quarter" idx="12"/>
          </p:nvPr>
        </p:nvSpPr>
        <p:spPr/>
        <p:txBody>
          <a:bodyPr/>
          <a:lstStyle/>
          <a:p>
            <a:fld id="{FEB392A3-1FE7-46A9-BF0F-AA7F5CADFD58}" type="slidenum">
              <a:rPr lang="es-AR" smtClean="0"/>
              <a:t>14</a:t>
            </a:fld>
            <a:endParaRPr lang="es-AR"/>
          </a:p>
        </p:txBody>
      </p:sp>
      <p:sp>
        <p:nvSpPr>
          <p:cNvPr id="7" name="Rectangle 1"/>
          <p:cNvSpPr>
            <a:spLocks noChangeArrowheads="1"/>
          </p:cNvSpPr>
          <p:nvPr/>
        </p:nvSpPr>
        <p:spPr bwMode="auto">
          <a:xfrm>
            <a:off x="7151271" y="1686103"/>
            <a:ext cx="451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b="1" i="0" u="none" strike="noStrike" cap="none" normalizeH="0" baseline="0" dirty="0" smtClean="0">
                <a:ln>
                  <a:noFill/>
                </a:ln>
                <a:effectLst/>
                <a:latin typeface="+mn-lt"/>
                <a:cs typeface="Arial" panose="020B0604020202020204" pitchFamily="34" charset="0"/>
              </a:rPr>
              <a:t>Directivas Asociadas</a:t>
            </a:r>
          </a:p>
        </p:txBody>
      </p:sp>
      <p:pic>
        <p:nvPicPr>
          <p:cNvPr id="3" name="Imagen 2"/>
          <p:cNvPicPr>
            <a:picLocks noChangeAspect="1"/>
          </p:cNvPicPr>
          <p:nvPr/>
        </p:nvPicPr>
        <p:blipFill>
          <a:blip r:embed="rId2"/>
          <a:stretch>
            <a:fillRect/>
          </a:stretch>
        </p:blipFill>
        <p:spPr>
          <a:xfrm>
            <a:off x="7310437" y="2273067"/>
            <a:ext cx="4574568" cy="2070333"/>
          </a:xfrm>
          <a:prstGeom prst="rect">
            <a:avLst/>
          </a:prstGeom>
        </p:spPr>
      </p:pic>
      <p:pic>
        <p:nvPicPr>
          <p:cNvPr id="8" name="Imagen 7"/>
          <p:cNvPicPr>
            <a:picLocks noChangeAspect="1"/>
          </p:cNvPicPr>
          <p:nvPr/>
        </p:nvPicPr>
        <p:blipFill>
          <a:blip r:embed="rId3"/>
          <a:stretch>
            <a:fillRect/>
          </a:stretch>
        </p:blipFill>
        <p:spPr>
          <a:xfrm>
            <a:off x="183119" y="1132439"/>
            <a:ext cx="6071422" cy="5076525"/>
          </a:xfrm>
          <a:prstGeom prst="rect">
            <a:avLst/>
          </a:prstGeom>
        </p:spPr>
      </p:pic>
    </p:spTree>
    <p:extLst>
      <p:ext uri="{BB962C8B-B14F-4D97-AF65-F5344CB8AC3E}">
        <p14:creationId xmlns:p14="http://schemas.microsoft.com/office/powerpoint/2010/main" val="11971384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7468327" cy="707886"/>
          </a:xfrm>
          <a:prstGeom prst="rect">
            <a:avLst/>
          </a:prstGeom>
        </p:spPr>
        <p:txBody>
          <a:bodyPr wrap="none">
            <a:spAutoFit/>
          </a:bodyPr>
          <a:lstStyle/>
          <a:p>
            <a:r>
              <a:rPr lang="es-AR" sz="4000" b="1" dirty="0">
                <a:cs typeface="Arial" panose="020B0604020202020204" pitchFamily="34" charset="0"/>
              </a:rPr>
              <a:t>Buenas Prácticas en Web Móvil </a:t>
            </a:r>
            <a:r>
              <a:rPr lang="es-AR" sz="4000" b="1" dirty="0" smtClean="0">
                <a:cs typeface="Arial" panose="020B0604020202020204" pitchFamily="34" charset="0"/>
              </a:rPr>
              <a:t>- 4</a:t>
            </a:r>
            <a:endParaRPr lang="es-AR" sz="4000" b="1" dirty="0"/>
          </a:p>
        </p:txBody>
      </p:sp>
      <p:sp>
        <p:nvSpPr>
          <p:cNvPr id="5" name="Marcador de pie de página 4"/>
          <p:cNvSpPr>
            <a:spLocks noGrp="1"/>
          </p:cNvSpPr>
          <p:nvPr>
            <p:ph type="ftr" sz="quarter" idx="11"/>
          </p:nvPr>
        </p:nvSpPr>
        <p:spPr/>
        <p:txBody>
          <a:bodyPr/>
          <a:lstStyle/>
          <a:p>
            <a:r>
              <a:rPr lang="es-AR" smtClean="0"/>
              <a:t>Ing. Cintia V. Gioia</a:t>
            </a:r>
            <a:endParaRPr lang="es-AR"/>
          </a:p>
        </p:txBody>
      </p:sp>
      <p:sp>
        <p:nvSpPr>
          <p:cNvPr id="6" name="Marcador de número de diapositiva 5"/>
          <p:cNvSpPr>
            <a:spLocks noGrp="1"/>
          </p:cNvSpPr>
          <p:nvPr>
            <p:ph type="sldNum" sz="quarter" idx="12"/>
          </p:nvPr>
        </p:nvSpPr>
        <p:spPr/>
        <p:txBody>
          <a:bodyPr/>
          <a:lstStyle/>
          <a:p>
            <a:fld id="{FEB392A3-1FE7-46A9-BF0F-AA7F5CADFD58}" type="slidenum">
              <a:rPr lang="es-AR" smtClean="0"/>
              <a:t>15</a:t>
            </a:fld>
            <a:endParaRPr lang="es-AR"/>
          </a:p>
        </p:txBody>
      </p:sp>
      <p:pic>
        <p:nvPicPr>
          <p:cNvPr id="11" name="Imagen 10"/>
          <p:cNvPicPr>
            <a:picLocks noChangeAspect="1"/>
          </p:cNvPicPr>
          <p:nvPr/>
        </p:nvPicPr>
        <p:blipFill>
          <a:blip r:embed="rId2"/>
          <a:stretch>
            <a:fillRect/>
          </a:stretch>
        </p:blipFill>
        <p:spPr>
          <a:xfrm>
            <a:off x="219075" y="881619"/>
            <a:ext cx="6267450" cy="5172075"/>
          </a:xfrm>
          <a:prstGeom prst="rect">
            <a:avLst/>
          </a:prstGeom>
        </p:spPr>
      </p:pic>
      <p:sp>
        <p:nvSpPr>
          <p:cNvPr id="7" name="Rectangle 1"/>
          <p:cNvSpPr>
            <a:spLocks noChangeArrowheads="1"/>
          </p:cNvSpPr>
          <p:nvPr/>
        </p:nvSpPr>
        <p:spPr bwMode="auto">
          <a:xfrm>
            <a:off x="7151271" y="1686103"/>
            <a:ext cx="451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b="1" i="0" u="none" strike="noStrike" cap="none" normalizeH="0" baseline="0" dirty="0" smtClean="0">
                <a:ln>
                  <a:noFill/>
                </a:ln>
                <a:effectLst/>
                <a:latin typeface="+mn-lt"/>
                <a:cs typeface="Arial" panose="020B0604020202020204" pitchFamily="34" charset="0"/>
              </a:rPr>
              <a:t>Directivas Asociadas</a:t>
            </a:r>
          </a:p>
        </p:txBody>
      </p:sp>
      <p:pic>
        <p:nvPicPr>
          <p:cNvPr id="4" name="Imagen 3"/>
          <p:cNvPicPr>
            <a:picLocks noChangeAspect="1"/>
          </p:cNvPicPr>
          <p:nvPr/>
        </p:nvPicPr>
        <p:blipFill>
          <a:blip r:embed="rId3"/>
          <a:stretch>
            <a:fillRect/>
          </a:stretch>
        </p:blipFill>
        <p:spPr>
          <a:xfrm>
            <a:off x="7271587" y="2327663"/>
            <a:ext cx="4792067" cy="3254989"/>
          </a:xfrm>
          <a:prstGeom prst="rect">
            <a:avLst/>
          </a:prstGeom>
        </p:spPr>
      </p:pic>
    </p:spTree>
    <p:extLst>
      <p:ext uri="{BB962C8B-B14F-4D97-AF65-F5344CB8AC3E}">
        <p14:creationId xmlns:p14="http://schemas.microsoft.com/office/powerpoint/2010/main" val="27317135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7468327" cy="707886"/>
          </a:xfrm>
          <a:prstGeom prst="rect">
            <a:avLst/>
          </a:prstGeom>
        </p:spPr>
        <p:txBody>
          <a:bodyPr wrap="none">
            <a:spAutoFit/>
          </a:bodyPr>
          <a:lstStyle/>
          <a:p>
            <a:r>
              <a:rPr lang="es-AR" sz="4000" b="1" dirty="0">
                <a:cs typeface="Arial" panose="020B0604020202020204" pitchFamily="34" charset="0"/>
              </a:rPr>
              <a:t>Buenas Prácticas en Web Móvil </a:t>
            </a:r>
            <a:r>
              <a:rPr lang="es-AR" sz="4000" b="1" dirty="0" smtClean="0">
                <a:cs typeface="Arial" panose="020B0604020202020204" pitchFamily="34" charset="0"/>
              </a:rPr>
              <a:t>- 5</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7" name="Marcador de número de diapositiva 6"/>
          <p:cNvSpPr>
            <a:spLocks noGrp="1"/>
          </p:cNvSpPr>
          <p:nvPr>
            <p:ph type="sldNum" sz="quarter" idx="12"/>
          </p:nvPr>
        </p:nvSpPr>
        <p:spPr/>
        <p:txBody>
          <a:bodyPr/>
          <a:lstStyle/>
          <a:p>
            <a:fld id="{FEB392A3-1FE7-46A9-BF0F-AA7F5CADFD58}" type="slidenum">
              <a:rPr lang="es-AR" smtClean="0"/>
              <a:t>16</a:t>
            </a:fld>
            <a:endParaRPr lang="es-AR"/>
          </a:p>
        </p:txBody>
      </p:sp>
      <p:pic>
        <p:nvPicPr>
          <p:cNvPr id="11" name="Imagen 10"/>
          <p:cNvPicPr>
            <a:picLocks noChangeAspect="1"/>
          </p:cNvPicPr>
          <p:nvPr/>
        </p:nvPicPr>
        <p:blipFill>
          <a:blip r:embed="rId2"/>
          <a:stretch>
            <a:fillRect/>
          </a:stretch>
        </p:blipFill>
        <p:spPr>
          <a:xfrm>
            <a:off x="247650" y="881619"/>
            <a:ext cx="6229350" cy="5219700"/>
          </a:xfrm>
          <a:prstGeom prst="rect">
            <a:avLst/>
          </a:prstGeom>
        </p:spPr>
      </p:pic>
      <p:sp>
        <p:nvSpPr>
          <p:cNvPr id="6" name="Rectangle 1"/>
          <p:cNvSpPr>
            <a:spLocks noChangeArrowheads="1"/>
          </p:cNvSpPr>
          <p:nvPr/>
        </p:nvSpPr>
        <p:spPr bwMode="auto">
          <a:xfrm>
            <a:off x="7151271" y="1686103"/>
            <a:ext cx="451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b="1" i="0" u="none" strike="noStrike" cap="none" normalizeH="0" baseline="0" dirty="0" smtClean="0">
                <a:ln>
                  <a:noFill/>
                </a:ln>
                <a:effectLst/>
                <a:latin typeface="+mn-lt"/>
                <a:cs typeface="Arial" panose="020B0604020202020204" pitchFamily="34" charset="0"/>
              </a:rPr>
              <a:t>Directivas Asociadas</a:t>
            </a:r>
          </a:p>
        </p:txBody>
      </p:sp>
      <p:pic>
        <p:nvPicPr>
          <p:cNvPr id="4" name="Imagen 3"/>
          <p:cNvPicPr>
            <a:picLocks noChangeAspect="1"/>
          </p:cNvPicPr>
          <p:nvPr/>
        </p:nvPicPr>
        <p:blipFill>
          <a:blip r:embed="rId3"/>
          <a:stretch>
            <a:fillRect/>
          </a:stretch>
        </p:blipFill>
        <p:spPr>
          <a:xfrm>
            <a:off x="7259555" y="2186544"/>
            <a:ext cx="4699716" cy="3480330"/>
          </a:xfrm>
          <a:prstGeom prst="rect">
            <a:avLst/>
          </a:prstGeom>
        </p:spPr>
      </p:pic>
    </p:spTree>
    <p:extLst>
      <p:ext uri="{BB962C8B-B14F-4D97-AF65-F5344CB8AC3E}">
        <p14:creationId xmlns:p14="http://schemas.microsoft.com/office/powerpoint/2010/main" val="1009283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7468327" cy="707886"/>
          </a:xfrm>
          <a:prstGeom prst="rect">
            <a:avLst/>
          </a:prstGeom>
        </p:spPr>
        <p:txBody>
          <a:bodyPr wrap="none">
            <a:spAutoFit/>
          </a:bodyPr>
          <a:lstStyle/>
          <a:p>
            <a:r>
              <a:rPr lang="es-AR" sz="4000" b="1" dirty="0">
                <a:cs typeface="Arial" panose="020B0604020202020204" pitchFamily="34" charset="0"/>
              </a:rPr>
              <a:t>Buenas Prácticas en Web Móvil </a:t>
            </a:r>
            <a:r>
              <a:rPr lang="es-AR" sz="4000" b="1" dirty="0" smtClean="0">
                <a:cs typeface="Arial" panose="020B0604020202020204" pitchFamily="34" charset="0"/>
              </a:rPr>
              <a:t>- 6</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17</a:t>
            </a:fld>
            <a:endParaRPr lang="es-AR"/>
          </a:p>
        </p:txBody>
      </p:sp>
      <p:pic>
        <p:nvPicPr>
          <p:cNvPr id="13" name="Imagen 12"/>
          <p:cNvPicPr>
            <a:picLocks noChangeAspect="1"/>
          </p:cNvPicPr>
          <p:nvPr/>
        </p:nvPicPr>
        <p:blipFill>
          <a:blip r:embed="rId2"/>
          <a:stretch>
            <a:fillRect/>
          </a:stretch>
        </p:blipFill>
        <p:spPr>
          <a:xfrm>
            <a:off x="204787" y="881619"/>
            <a:ext cx="6257925" cy="5229225"/>
          </a:xfrm>
          <a:prstGeom prst="rect">
            <a:avLst/>
          </a:prstGeom>
        </p:spPr>
      </p:pic>
      <p:sp>
        <p:nvSpPr>
          <p:cNvPr id="6" name="Rectangle 1"/>
          <p:cNvSpPr>
            <a:spLocks noChangeArrowheads="1"/>
          </p:cNvSpPr>
          <p:nvPr/>
        </p:nvSpPr>
        <p:spPr bwMode="auto">
          <a:xfrm>
            <a:off x="7151271" y="1686103"/>
            <a:ext cx="451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b="1" i="0" u="none" strike="noStrike" cap="none" normalizeH="0" baseline="0" dirty="0" smtClean="0">
                <a:ln>
                  <a:noFill/>
                </a:ln>
                <a:effectLst/>
                <a:latin typeface="+mn-lt"/>
                <a:cs typeface="Arial" panose="020B0604020202020204" pitchFamily="34" charset="0"/>
              </a:rPr>
              <a:t>Directivas Asociadas</a:t>
            </a:r>
          </a:p>
        </p:txBody>
      </p:sp>
      <p:pic>
        <p:nvPicPr>
          <p:cNvPr id="7" name="Imagen 6"/>
          <p:cNvPicPr>
            <a:picLocks noChangeAspect="1"/>
          </p:cNvPicPr>
          <p:nvPr/>
        </p:nvPicPr>
        <p:blipFill>
          <a:blip r:embed="rId3"/>
          <a:stretch>
            <a:fillRect/>
          </a:stretch>
        </p:blipFill>
        <p:spPr>
          <a:xfrm>
            <a:off x="7250279" y="2137979"/>
            <a:ext cx="4415624" cy="3972865"/>
          </a:xfrm>
          <a:prstGeom prst="rect">
            <a:avLst/>
          </a:prstGeom>
        </p:spPr>
      </p:pic>
    </p:spTree>
    <p:extLst>
      <p:ext uri="{BB962C8B-B14F-4D97-AF65-F5344CB8AC3E}">
        <p14:creationId xmlns:p14="http://schemas.microsoft.com/office/powerpoint/2010/main" val="3673049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7468327" cy="707886"/>
          </a:xfrm>
          <a:prstGeom prst="rect">
            <a:avLst/>
          </a:prstGeom>
        </p:spPr>
        <p:txBody>
          <a:bodyPr wrap="none">
            <a:spAutoFit/>
          </a:bodyPr>
          <a:lstStyle/>
          <a:p>
            <a:r>
              <a:rPr lang="es-AR" sz="4000" b="1" dirty="0">
                <a:cs typeface="Arial" panose="020B0604020202020204" pitchFamily="34" charset="0"/>
              </a:rPr>
              <a:t>Buenas Prácticas en Web Móvil </a:t>
            </a:r>
            <a:r>
              <a:rPr lang="es-AR" sz="4000" b="1" dirty="0" smtClean="0">
                <a:cs typeface="Arial" panose="020B0604020202020204" pitchFamily="34" charset="0"/>
              </a:rPr>
              <a:t>- 7</a:t>
            </a:r>
            <a:endParaRPr lang="es-AR" sz="4000" b="1" dirty="0"/>
          </a:p>
        </p:txBody>
      </p:sp>
      <p:sp>
        <p:nvSpPr>
          <p:cNvPr id="5" name="Marcador de pie de página 4"/>
          <p:cNvSpPr>
            <a:spLocks noGrp="1"/>
          </p:cNvSpPr>
          <p:nvPr>
            <p:ph type="ftr" sz="quarter" idx="11"/>
          </p:nvPr>
        </p:nvSpPr>
        <p:spPr/>
        <p:txBody>
          <a:bodyPr/>
          <a:lstStyle/>
          <a:p>
            <a:r>
              <a:rPr lang="es-AR" smtClean="0"/>
              <a:t>Ing. Cintia V. Gioia</a:t>
            </a:r>
            <a:endParaRPr lang="es-AR"/>
          </a:p>
        </p:txBody>
      </p:sp>
      <p:sp>
        <p:nvSpPr>
          <p:cNvPr id="6" name="Marcador de número de diapositiva 5"/>
          <p:cNvSpPr>
            <a:spLocks noGrp="1"/>
          </p:cNvSpPr>
          <p:nvPr>
            <p:ph type="sldNum" sz="quarter" idx="12"/>
          </p:nvPr>
        </p:nvSpPr>
        <p:spPr/>
        <p:txBody>
          <a:bodyPr/>
          <a:lstStyle/>
          <a:p>
            <a:fld id="{FEB392A3-1FE7-46A9-BF0F-AA7F5CADFD58}" type="slidenum">
              <a:rPr lang="es-AR" smtClean="0"/>
              <a:t>18</a:t>
            </a:fld>
            <a:endParaRPr lang="es-AR"/>
          </a:p>
        </p:txBody>
      </p:sp>
      <p:pic>
        <p:nvPicPr>
          <p:cNvPr id="11" name="Imagen 10"/>
          <p:cNvPicPr>
            <a:picLocks noChangeAspect="1"/>
          </p:cNvPicPr>
          <p:nvPr/>
        </p:nvPicPr>
        <p:blipFill>
          <a:blip r:embed="rId2"/>
          <a:stretch>
            <a:fillRect/>
          </a:stretch>
        </p:blipFill>
        <p:spPr>
          <a:xfrm>
            <a:off x="209550" y="881619"/>
            <a:ext cx="6305550" cy="5210175"/>
          </a:xfrm>
          <a:prstGeom prst="rect">
            <a:avLst/>
          </a:prstGeom>
        </p:spPr>
      </p:pic>
      <p:sp>
        <p:nvSpPr>
          <p:cNvPr id="7" name="Rectangle 1"/>
          <p:cNvSpPr>
            <a:spLocks noChangeArrowheads="1"/>
          </p:cNvSpPr>
          <p:nvPr/>
        </p:nvSpPr>
        <p:spPr bwMode="auto">
          <a:xfrm>
            <a:off x="7151271" y="1686103"/>
            <a:ext cx="451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b="1" i="0" u="none" strike="noStrike" cap="none" normalizeH="0" baseline="0" dirty="0" smtClean="0">
                <a:ln>
                  <a:noFill/>
                </a:ln>
                <a:effectLst/>
                <a:latin typeface="+mn-lt"/>
                <a:cs typeface="Arial" panose="020B0604020202020204" pitchFamily="34" charset="0"/>
              </a:rPr>
              <a:t>Directivas Asociadas</a:t>
            </a:r>
          </a:p>
        </p:txBody>
      </p:sp>
      <p:pic>
        <p:nvPicPr>
          <p:cNvPr id="4" name="Imagen 3"/>
          <p:cNvPicPr>
            <a:picLocks noChangeAspect="1"/>
          </p:cNvPicPr>
          <p:nvPr/>
        </p:nvPicPr>
        <p:blipFill>
          <a:blip r:embed="rId3"/>
          <a:stretch>
            <a:fillRect/>
          </a:stretch>
        </p:blipFill>
        <p:spPr>
          <a:xfrm>
            <a:off x="7257548" y="2320692"/>
            <a:ext cx="4710182" cy="1998645"/>
          </a:xfrm>
          <a:prstGeom prst="rect">
            <a:avLst/>
          </a:prstGeom>
        </p:spPr>
      </p:pic>
    </p:spTree>
    <p:extLst>
      <p:ext uri="{BB962C8B-B14F-4D97-AF65-F5344CB8AC3E}">
        <p14:creationId xmlns:p14="http://schemas.microsoft.com/office/powerpoint/2010/main" val="2287070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7468327" cy="707886"/>
          </a:xfrm>
          <a:prstGeom prst="rect">
            <a:avLst/>
          </a:prstGeom>
        </p:spPr>
        <p:txBody>
          <a:bodyPr wrap="none">
            <a:spAutoFit/>
          </a:bodyPr>
          <a:lstStyle/>
          <a:p>
            <a:r>
              <a:rPr lang="es-AR" sz="4000" b="1" dirty="0">
                <a:cs typeface="Arial" panose="020B0604020202020204" pitchFamily="34" charset="0"/>
              </a:rPr>
              <a:t>Buenas Prácticas en Web Móvil </a:t>
            </a:r>
            <a:r>
              <a:rPr lang="es-AR" sz="4000" b="1" dirty="0" smtClean="0">
                <a:cs typeface="Arial" panose="020B0604020202020204" pitchFamily="34" charset="0"/>
              </a:rPr>
              <a:t>- 8</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19</a:t>
            </a:fld>
            <a:endParaRPr lang="es-AR"/>
          </a:p>
        </p:txBody>
      </p:sp>
      <p:pic>
        <p:nvPicPr>
          <p:cNvPr id="11" name="Imagen 10"/>
          <p:cNvPicPr>
            <a:picLocks noChangeAspect="1"/>
          </p:cNvPicPr>
          <p:nvPr/>
        </p:nvPicPr>
        <p:blipFill>
          <a:blip r:embed="rId2"/>
          <a:stretch>
            <a:fillRect/>
          </a:stretch>
        </p:blipFill>
        <p:spPr>
          <a:xfrm>
            <a:off x="160560" y="881619"/>
            <a:ext cx="6248400" cy="5219700"/>
          </a:xfrm>
          <a:prstGeom prst="rect">
            <a:avLst/>
          </a:prstGeom>
        </p:spPr>
      </p:pic>
      <p:sp>
        <p:nvSpPr>
          <p:cNvPr id="6" name="Rectangle 1"/>
          <p:cNvSpPr>
            <a:spLocks noChangeArrowheads="1"/>
          </p:cNvSpPr>
          <p:nvPr/>
        </p:nvSpPr>
        <p:spPr bwMode="auto">
          <a:xfrm>
            <a:off x="7151271" y="1686103"/>
            <a:ext cx="451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b="1" i="0" u="none" strike="noStrike" cap="none" normalizeH="0" baseline="0" dirty="0" smtClean="0">
                <a:ln>
                  <a:noFill/>
                </a:ln>
                <a:effectLst/>
                <a:latin typeface="+mn-lt"/>
                <a:cs typeface="Arial" panose="020B0604020202020204" pitchFamily="34" charset="0"/>
              </a:rPr>
              <a:t>Directivas Asociadas</a:t>
            </a:r>
          </a:p>
        </p:txBody>
      </p:sp>
      <p:pic>
        <p:nvPicPr>
          <p:cNvPr id="4" name="Imagen 3"/>
          <p:cNvPicPr>
            <a:picLocks noChangeAspect="1"/>
          </p:cNvPicPr>
          <p:nvPr/>
        </p:nvPicPr>
        <p:blipFill>
          <a:blip r:embed="rId3"/>
          <a:stretch>
            <a:fillRect/>
          </a:stretch>
        </p:blipFill>
        <p:spPr>
          <a:xfrm>
            <a:off x="7271586" y="2177817"/>
            <a:ext cx="4571283" cy="2297930"/>
          </a:xfrm>
          <a:prstGeom prst="rect">
            <a:avLst/>
          </a:prstGeom>
        </p:spPr>
      </p:pic>
    </p:spTree>
    <p:extLst>
      <p:ext uri="{BB962C8B-B14F-4D97-AF65-F5344CB8AC3E}">
        <p14:creationId xmlns:p14="http://schemas.microsoft.com/office/powerpoint/2010/main" val="42310389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9463" y="122194"/>
            <a:ext cx="8371985" cy="707886"/>
          </a:xfrm>
          <a:prstGeom prst="rect">
            <a:avLst/>
          </a:prstGeom>
        </p:spPr>
        <p:txBody>
          <a:bodyPr wrap="square">
            <a:spAutoFit/>
          </a:bodyPr>
          <a:lstStyle/>
          <a:p>
            <a:r>
              <a:rPr lang="es-AR" sz="4000" b="1" dirty="0" smtClean="0"/>
              <a:t>Buenas Prácticas para Web Móvil</a:t>
            </a:r>
            <a:endParaRPr lang="es-AR" sz="4000" dirty="0"/>
          </a:p>
        </p:txBody>
      </p:sp>
      <p:sp>
        <p:nvSpPr>
          <p:cNvPr id="8" name="Rectángulo 7"/>
          <p:cNvSpPr/>
          <p:nvPr/>
        </p:nvSpPr>
        <p:spPr>
          <a:xfrm>
            <a:off x="372002" y="1164137"/>
            <a:ext cx="10533621" cy="5139869"/>
          </a:xfrm>
          <a:prstGeom prst="rect">
            <a:avLst/>
          </a:prstGeom>
        </p:spPr>
        <p:txBody>
          <a:bodyPr wrap="square">
            <a:spAutoFit/>
          </a:bodyPr>
          <a:lstStyle/>
          <a:p>
            <a:pPr marL="342900" indent="-342900">
              <a:buFont typeface="Arial" panose="020B0604020202020204" pitchFamily="34" charset="0"/>
              <a:buChar char="•"/>
            </a:pPr>
            <a:r>
              <a:rPr lang="es-AR" sz="2400" dirty="0"/>
              <a:t>Una </a:t>
            </a:r>
            <a:r>
              <a:rPr lang="es-AR" sz="2400" b="1" dirty="0"/>
              <a:t>Web </a:t>
            </a:r>
            <a:r>
              <a:rPr lang="es-AR" sz="2400" b="1" dirty="0" smtClean="0"/>
              <a:t>Móvil </a:t>
            </a:r>
            <a:r>
              <a:rPr lang="es-AR" sz="2400" dirty="0"/>
              <a:t>es aquella web que puede ser accedida desde cualquier lugar, sin importar el contexto en el que se realice el acceso y utilizando cualquier tipo de dispositivo. </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AR" sz="2400" dirty="0"/>
              <a:t>Con el objetivo de convertir el acceso móvil a la Web en algo real, útil y sencillo, el </a:t>
            </a:r>
            <a:r>
              <a:rPr lang="es-AR" sz="2400" b="1" dirty="0" err="1"/>
              <a:t>World</a:t>
            </a:r>
            <a:r>
              <a:rPr lang="es-AR" sz="2400" b="1" dirty="0"/>
              <a:t> Wide Web </a:t>
            </a:r>
            <a:r>
              <a:rPr lang="es-AR" sz="2400" b="1" dirty="0" err="1"/>
              <a:t>Consortium</a:t>
            </a:r>
            <a:r>
              <a:rPr lang="es-AR" sz="2400" b="1" dirty="0"/>
              <a:t> (W3C), </a:t>
            </a:r>
            <a:r>
              <a:rPr lang="es-AR" sz="2400" dirty="0"/>
              <a:t>puso en marcha la Iniciativa de Web Móvil (Mobile Web </a:t>
            </a:r>
            <a:r>
              <a:rPr lang="es-AR" sz="2400" dirty="0" err="1"/>
              <a:t>Initiative</a:t>
            </a:r>
            <a:r>
              <a:rPr lang="es-AR" sz="2400" dirty="0"/>
              <a:t> MWI) que busca resolver los principales problemas de interoperabilidad y usabilidad.</a:t>
            </a:r>
          </a:p>
          <a:p>
            <a:endParaRPr lang="es-AR" sz="3200" dirty="0"/>
          </a:p>
          <a:p>
            <a:pPr marL="342900" indent="-342900">
              <a:buFont typeface="Arial" panose="020B0604020202020204" pitchFamily="34" charset="0"/>
              <a:buChar char="•"/>
            </a:pPr>
            <a:r>
              <a:rPr lang="es-AR" sz="2400" dirty="0"/>
              <a:t>El Consorcio </a:t>
            </a:r>
            <a:r>
              <a:rPr lang="es-AR" sz="2400" dirty="0" err="1"/>
              <a:t>World</a:t>
            </a:r>
            <a:r>
              <a:rPr lang="es-AR" sz="2400" dirty="0"/>
              <a:t> Wide Web (W3C) es un consorcio internacional que trabaja en el desarrollo de estándares Web y pautas diseñadas para garantizar el crecimiento de la Web a largo plazo. </a:t>
            </a:r>
          </a:p>
          <a:p>
            <a:endParaRPr lang="es-MX" sz="3200"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a:t>
            </a:fld>
            <a:endParaRPr lang="es-AR"/>
          </a:p>
        </p:txBody>
      </p:sp>
    </p:spTree>
    <p:extLst>
      <p:ext uri="{BB962C8B-B14F-4D97-AF65-F5344CB8AC3E}">
        <p14:creationId xmlns:p14="http://schemas.microsoft.com/office/powerpoint/2010/main" val="30457822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7468327" cy="707886"/>
          </a:xfrm>
          <a:prstGeom prst="rect">
            <a:avLst/>
          </a:prstGeom>
        </p:spPr>
        <p:txBody>
          <a:bodyPr wrap="none">
            <a:spAutoFit/>
          </a:bodyPr>
          <a:lstStyle/>
          <a:p>
            <a:r>
              <a:rPr lang="es-AR" sz="4000" b="1" dirty="0">
                <a:cs typeface="Arial" panose="020B0604020202020204" pitchFamily="34" charset="0"/>
              </a:rPr>
              <a:t>Buenas Prácticas en Web Móvil </a:t>
            </a:r>
            <a:r>
              <a:rPr lang="es-AR" sz="4000" b="1" dirty="0" smtClean="0">
                <a:cs typeface="Arial" panose="020B0604020202020204" pitchFamily="34" charset="0"/>
              </a:rPr>
              <a:t>- 9</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6" name="Marcador de número de diapositiva 5"/>
          <p:cNvSpPr>
            <a:spLocks noGrp="1"/>
          </p:cNvSpPr>
          <p:nvPr>
            <p:ph type="sldNum" sz="quarter" idx="12"/>
          </p:nvPr>
        </p:nvSpPr>
        <p:spPr/>
        <p:txBody>
          <a:bodyPr/>
          <a:lstStyle/>
          <a:p>
            <a:fld id="{FEB392A3-1FE7-46A9-BF0F-AA7F5CADFD58}" type="slidenum">
              <a:rPr lang="es-AR" smtClean="0"/>
              <a:t>20</a:t>
            </a:fld>
            <a:endParaRPr lang="es-AR"/>
          </a:p>
        </p:txBody>
      </p:sp>
      <p:pic>
        <p:nvPicPr>
          <p:cNvPr id="15" name="Imagen 14"/>
          <p:cNvPicPr>
            <a:picLocks noChangeAspect="1"/>
          </p:cNvPicPr>
          <p:nvPr/>
        </p:nvPicPr>
        <p:blipFill>
          <a:blip r:embed="rId2"/>
          <a:stretch>
            <a:fillRect/>
          </a:stretch>
        </p:blipFill>
        <p:spPr>
          <a:xfrm>
            <a:off x="228600" y="881619"/>
            <a:ext cx="6305550" cy="5191125"/>
          </a:xfrm>
          <a:prstGeom prst="rect">
            <a:avLst/>
          </a:prstGeom>
        </p:spPr>
      </p:pic>
      <p:sp>
        <p:nvSpPr>
          <p:cNvPr id="7" name="Rectangle 1"/>
          <p:cNvSpPr>
            <a:spLocks noChangeArrowheads="1"/>
          </p:cNvSpPr>
          <p:nvPr/>
        </p:nvSpPr>
        <p:spPr bwMode="auto">
          <a:xfrm>
            <a:off x="7151271" y="1686103"/>
            <a:ext cx="451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b="1" i="0" u="none" strike="noStrike" cap="none" normalizeH="0" baseline="0" dirty="0" smtClean="0">
                <a:ln>
                  <a:noFill/>
                </a:ln>
                <a:effectLst/>
                <a:latin typeface="+mn-lt"/>
                <a:cs typeface="Arial" panose="020B0604020202020204" pitchFamily="34" charset="0"/>
              </a:rPr>
              <a:t>Directivas Asociadas</a:t>
            </a:r>
          </a:p>
        </p:txBody>
      </p:sp>
      <p:pic>
        <p:nvPicPr>
          <p:cNvPr id="4" name="Imagen 3"/>
          <p:cNvPicPr>
            <a:picLocks noChangeAspect="1"/>
          </p:cNvPicPr>
          <p:nvPr/>
        </p:nvPicPr>
        <p:blipFill>
          <a:blip r:embed="rId3"/>
          <a:stretch>
            <a:fillRect/>
          </a:stretch>
        </p:blipFill>
        <p:spPr>
          <a:xfrm>
            <a:off x="7259555" y="2242624"/>
            <a:ext cx="4705676" cy="3415410"/>
          </a:xfrm>
          <a:prstGeom prst="rect">
            <a:avLst/>
          </a:prstGeom>
        </p:spPr>
      </p:pic>
    </p:spTree>
    <p:extLst>
      <p:ext uri="{BB962C8B-B14F-4D97-AF65-F5344CB8AC3E}">
        <p14:creationId xmlns:p14="http://schemas.microsoft.com/office/powerpoint/2010/main" val="2264618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7728013" cy="707886"/>
          </a:xfrm>
          <a:prstGeom prst="rect">
            <a:avLst/>
          </a:prstGeom>
        </p:spPr>
        <p:txBody>
          <a:bodyPr wrap="none">
            <a:spAutoFit/>
          </a:bodyPr>
          <a:lstStyle/>
          <a:p>
            <a:r>
              <a:rPr lang="es-AR" sz="4000" b="1" dirty="0">
                <a:cs typeface="Arial" panose="020B0604020202020204" pitchFamily="34" charset="0"/>
              </a:rPr>
              <a:t>Buenas Prácticas en Web Móvil </a:t>
            </a:r>
            <a:r>
              <a:rPr lang="es-AR" sz="4000" b="1" dirty="0" smtClean="0">
                <a:cs typeface="Arial" panose="020B0604020202020204" pitchFamily="34" charset="0"/>
              </a:rPr>
              <a:t>- 10</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6" name="Marcador de número de diapositiva 5"/>
          <p:cNvSpPr>
            <a:spLocks noGrp="1"/>
          </p:cNvSpPr>
          <p:nvPr>
            <p:ph type="sldNum" sz="quarter" idx="12"/>
          </p:nvPr>
        </p:nvSpPr>
        <p:spPr/>
        <p:txBody>
          <a:bodyPr/>
          <a:lstStyle/>
          <a:p>
            <a:fld id="{FEB392A3-1FE7-46A9-BF0F-AA7F5CADFD58}" type="slidenum">
              <a:rPr lang="es-AR" smtClean="0"/>
              <a:t>21</a:t>
            </a:fld>
            <a:endParaRPr lang="es-AR"/>
          </a:p>
        </p:txBody>
      </p:sp>
      <p:pic>
        <p:nvPicPr>
          <p:cNvPr id="13" name="Imagen 12"/>
          <p:cNvPicPr>
            <a:picLocks noChangeAspect="1"/>
          </p:cNvPicPr>
          <p:nvPr/>
        </p:nvPicPr>
        <p:blipFill>
          <a:blip r:embed="rId2"/>
          <a:stretch>
            <a:fillRect/>
          </a:stretch>
        </p:blipFill>
        <p:spPr>
          <a:xfrm>
            <a:off x="171450" y="881619"/>
            <a:ext cx="6324600" cy="5200650"/>
          </a:xfrm>
          <a:prstGeom prst="rect">
            <a:avLst/>
          </a:prstGeom>
        </p:spPr>
      </p:pic>
      <p:sp>
        <p:nvSpPr>
          <p:cNvPr id="7" name="Rectangle 1"/>
          <p:cNvSpPr>
            <a:spLocks noChangeArrowheads="1"/>
          </p:cNvSpPr>
          <p:nvPr/>
        </p:nvSpPr>
        <p:spPr bwMode="auto">
          <a:xfrm>
            <a:off x="7151271" y="1686103"/>
            <a:ext cx="451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2000" b="1" i="0" u="none" strike="noStrike" cap="none" normalizeH="0" baseline="0" dirty="0" smtClean="0">
                <a:ln>
                  <a:noFill/>
                </a:ln>
                <a:effectLst/>
                <a:latin typeface="+mn-lt"/>
                <a:cs typeface="Arial" panose="020B0604020202020204" pitchFamily="34" charset="0"/>
              </a:rPr>
              <a:t>Directivas Asociadas</a:t>
            </a:r>
          </a:p>
        </p:txBody>
      </p:sp>
      <p:pic>
        <p:nvPicPr>
          <p:cNvPr id="4" name="Imagen 3"/>
          <p:cNvPicPr>
            <a:picLocks noChangeAspect="1"/>
          </p:cNvPicPr>
          <p:nvPr/>
        </p:nvPicPr>
        <p:blipFill>
          <a:blip r:embed="rId3"/>
          <a:stretch>
            <a:fillRect/>
          </a:stretch>
        </p:blipFill>
        <p:spPr>
          <a:xfrm>
            <a:off x="7250530" y="2324602"/>
            <a:ext cx="4773316" cy="2475998"/>
          </a:xfrm>
          <a:prstGeom prst="rect">
            <a:avLst/>
          </a:prstGeom>
        </p:spPr>
      </p:pic>
    </p:spTree>
    <p:extLst>
      <p:ext uri="{BB962C8B-B14F-4D97-AF65-F5344CB8AC3E}">
        <p14:creationId xmlns:p14="http://schemas.microsoft.com/office/powerpoint/2010/main" val="4235311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2505814" cy="707886"/>
          </a:xfrm>
          <a:prstGeom prst="rect">
            <a:avLst/>
          </a:prstGeom>
        </p:spPr>
        <p:txBody>
          <a:bodyPr wrap="none">
            <a:spAutoFit/>
          </a:bodyPr>
          <a:lstStyle/>
          <a:p>
            <a:pPr lvl="1"/>
            <a:r>
              <a:rPr lang="es-AR" sz="4000" b="1" dirty="0" smtClean="0">
                <a:cs typeface="Arial" panose="020B0604020202020204" pitchFamily="34" charset="0"/>
              </a:rPr>
              <a:t>Usuarios</a:t>
            </a:r>
            <a:endParaRPr lang="es-AR" sz="4000" b="1" dirty="0"/>
          </a:p>
        </p:txBody>
      </p:sp>
      <p:pic>
        <p:nvPicPr>
          <p:cNvPr id="1026" name="Picture 2" descr="https://think.storage.googleapis.com/intl/es-419_ALL/images/preparese-para-mobile-experiencia-usuario-latam_articles_l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896" y="881619"/>
            <a:ext cx="3969895" cy="22317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4390768" y="1068669"/>
            <a:ext cx="6096000" cy="1354217"/>
          </a:xfrm>
          <a:prstGeom prst="rect">
            <a:avLst/>
          </a:prstGeom>
        </p:spPr>
        <p:txBody>
          <a:bodyPr>
            <a:spAutoFit/>
          </a:bodyPr>
          <a:lstStyle/>
          <a:p>
            <a:endParaRPr lang="es-AR" sz="1000" dirty="0">
              <a:solidFill>
                <a:srgbClr val="000000"/>
              </a:solidFill>
              <a:latin typeface="Arial" panose="020B0604020202020204" pitchFamily="34" charset="0"/>
            </a:endParaRPr>
          </a:p>
          <a:p>
            <a:r>
              <a:rPr lang="es-AR" sz="3600" dirty="0">
                <a:solidFill>
                  <a:srgbClr val="000000"/>
                </a:solidFill>
              </a:rPr>
              <a:t>•</a:t>
            </a:r>
            <a:r>
              <a:rPr lang="es-AR" sz="3600" b="1" dirty="0">
                <a:solidFill>
                  <a:srgbClr val="000000"/>
                </a:solidFill>
              </a:rPr>
              <a:t>Perfil</a:t>
            </a:r>
          </a:p>
          <a:p>
            <a:r>
              <a:rPr lang="es-AR" sz="3600" b="1" dirty="0">
                <a:solidFill>
                  <a:srgbClr val="000000"/>
                </a:solidFill>
              </a:rPr>
              <a:t>•Entorno / Contexto </a:t>
            </a:r>
          </a:p>
        </p:txBody>
      </p:sp>
      <p:sp>
        <p:nvSpPr>
          <p:cNvPr id="13" name="Rectángulo 12"/>
          <p:cNvSpPr/>
          <p:nvPr/>
        </p:nvSpPr>
        <p:spPr>
          <a:xfrm>
            <a:off x="4576552" y="2933384"/>
            <a:ext cx="6096000" cy="2092881"/>
          </a:xfrm>
          <a:prstGeom prst="rect">
            <a:avLst/>
          </a:prstGeom>
        </p:spPr>
        <p:txBody>
          <a:bodyPr>
            <a:spAutoFit/>
          </a:bodyPr>
          <a:lstStyle/>
          <a:p>
            <a:r>
              <a:rPr lang="es-AR" sz="2600" b="1" i="1" dirty="0">
                <a:solidFill>
                  <a:srgbClr val="000000"/>
                </a:solidFill>
                <a:latin typeface="+mj-lt"/>
              </a:rPr>
              <a:t>¿Quién usará la aplicación</a:t>
            </a:r>
            <a:r>
              <a:rPr lang="es-AR" sz="2600" b="1" i="1" dirty="0" smtClean="0">
                <a:solidFill>
                  <a:srgbClr val="000000"/>
                </a:solidFill>
                <a:latin typeface="+mj-lt"/>
              </a:rPr>
              <a:t>?</a:t>
            </a:r>
          </a:p>
          <a:p>
            <a:endParaRPr lang="es-AR" sz="2600" b="1" i="1" dirty="0" smtClean="0">
              <a:solidFill>
                <a:srgbClr val="000000"/>
              </a:solidFill>
              <a:latin typeface="+mj-lt"/>
            </a:endParaRPr>
          </a:p>
          <a:p>
            <a:r>
              <a:rPr lang="es-AR" sz="2600" b="1" i="1" dirty="0" smtClean="0">
                <a:solidFill>
                  <a:srgbClr val="000000"/>
                </a:solidFill>
                <a:latin typeface="+mj-lt"/>
              </a:rPr>
              <a:t>¿</a:t>
            </a:r>
            <a:r>
              <a:rPr lang="es-AR" sz="2600" b="1" i="1" dirty="0">
                <a:solidFill>
                  <a:srgbClr val="000000"/>
                </a:solidFill>
                <a:latin typeface="+mj-lt"/>
              </a:rPr>
              <a:t>Qué conocimientos tiene</a:t>
            </a:r>
            <a:r>
              <a:rPr lang="es-AR" sz="2600" b="1" i="1" dirty="0" smtClean="0">
                <a:solidFill>
                  <a:srgbClr val="000000"/>
                </a:solidFill>
                <a:latin typeface="+mj-lt"/>
              </a:rPr>
              <a:t>?</a:t>
            </a:r>
          </a:p>
          <a:p>
            <a:endParaRPr lang="es-AR" sz="2600" b="1" i="1" dirty="0" smtClean="0">
              <a:solidFill>
                <a:srgbClr val="000000"/>
              </a:solidFill>
              <a:latin typeface="+mj-lt"/>
            </a:endParaRPr>
          </a:p>
          <a:p>
            <a:r>
              <a:rPr lang="es-AR" sz="2600" b="1" i="1" dirty="0" smtClean="0">
                <a:solidFill>
                  <a:srgbClr val="000000"/>
                </a:solidFill>
                <a:latin typeface="+mj-lt"/>
              </a:rPr>
              <a:t>¿</a:t>
            </a:r>
            <a:r>
              <a:rPr lang="es-AR" sz="2600" b="1" i="1" dirty="0">
                <a:solidFill>
                  <a:srgbClr val="000000"/>
                </a:solidFill>
                <a:latin typeface="+mj-lt"/>
              </a:rPr>
              <a:t>Con </a:t>
            </a:r>
            <a:r>
              <a:rPr lang="es-AR" sz="2600" b="1" i="1" dirty="0" smtClean="0">
                <a:solidFill>
                  <a:srgbClr val="000000"/>
                </a:solidFill>
                <a:latin typeface="+mj-lt"/>
              </a:rPr>
              <a:t>qué </a:t>
            </a:r>
            <a:r>
              <a:rPr lang="es-AR" sz="2600" b="1" i="1" dirty="0">
                <a:solidFill>
                  <a:srgbClr val="000000"/>
                </a:solidFill>
                <a:latin typeface="+mj-lt"/>
              </a:rPr>
              <a:t>dispositivo cuenta?</a:t>
            </a:r>
            <a:endParaRPr lang="es-AR" sz="2600" b="1" i="1" dirty="0">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22</a:t>
            </a:fld>
            <a:endParaRPr lang="es-AR"/>
          </a:p>
        </p:txBody>
      </p:sp>
    </p:spTree>
    <p:extLst>
      <p:ext uri="{BB962C8B-B14F-4D97-AF65-F5344CB8AC3E}">
        <p14:creationId xmlns:p14="http://schemas.microsoft.com/office/powerpoint/2010/main" val="1528272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2801986" cy="707886"/>
          </a:xfrm>
          <a:prstGeom prst="rect">
            <a:avLst/>
          </a:prstGeom>
        </p:spPr>
        <p:txBody>
          <a:bodyPr wrap="none">
            <a:spAutoFit/>
          </a:bodyPr>
          <a:lstStyle/>
          <a:p>
            <a:r>
              <a:rPr lang="es-AR" sz="4000" b="1" dirty="0" smtClean="0"/>
              <a:t>Validadores </a:t>
            </a:r>
            <a:endParaRPr lang="es-AR" sz="4000" b="1" dirty="0"/>
          </a:p>
        </p:txBody>
      </p:sp>
      <p:sp>
        <p:nvSpPr>
          <p:cNvPr id="6" name="CuadroTexto 5"/>
          <p:cNvSpPr txBox="1"/>
          <p:nvPr/>
        </p:nvSpPr>
        <p:spPr>
          <a:xfrm>
            <a:off x="904739" y="1283151"/>
            <a:ext cx="10204419" cy="3062377"/>
          </a:xfrm>
          <a:prstGeom prst="rect">
            <a:avLst/>
          </a:prstGeom>
          <a:noFill/>
        </p:spPr>
        <p:txBody>
          <a:bodyPr wrap="square" rtlCol="0">
            <a:spAutoFit/>
          </a:bodyPr>
          <a:lstStyle/>
          <a:p>
            <a:pPr lvl="0"/>
            <a:r>
              <a:rPr lang="es-AR" sz="2400" dirty="0" smtClean="0"/>
              <a:t>Situaciones en las que se pueden usar validadores (online o manuales) </a:t>
            </a:r>
          </a:p>
          <a:p>
            <a:pPr lvl="0"/>
            <a:endParaRPr lang="es-AR" sz="2400" dirty="0" smtClean="0"/>
          </a:p>
          <a:p>
            <a:pPr marL="342900" lvl="0" indent="-342900">
              <a:buFont typeface="Arial" panose="020B0604020202020204" pitchFamily="34" charset="0"/>
              <a:buChar char="•"/>
            </a:pPr>
            <a:r>
              <a:rPr lang="es-AR" sz="2400" dirty="0" smtClean="0"/>
              <a:t>Cuando </a:t>
            </a:r>
            <a:r>
              <a:rPr lang="es-AR" sz="2400" dirty="0"/>
              <a:t>se quiere compatibilidad con dispositivos móviles.</a:t>
            </a:r>
            <a:endParaRPr lang="es-MX" sz="2400" dirty="0"/>
          </a:p>
          <a:p>
            <a:pPr marL="342900" lvl="0" indent="-342900">
              <a:buFont typeface="Arial" panose="020B0604020202020204" pitchFamily="34" charset="0"/>
              <a:buChar char="•"/>
            </a:pPr>
            <a:r>
              <a:rPr lang="es-AR" sz="2400" dirty="0"/>
              <a:t>Cuando se necesita que la página se pueda ver en navegadores antiguos.</a:t>
            </a:r>
            <a:endParaRPr lang="es-MX" sz="2400" dirty="0"/>
          </a:p>
          <a:p>
            <a:pPr marL="342900" lvl="0" indent="-342900">
              <a:buFont typeface="Arial" panose="020B0604020202020204" pitchFamily="34" charset="0"/>
              <a:buChar char="•"/>
            </a:pPr>
            <a:r>
              <a:rPr lang="es-AR" sz="2400" dirty="0"/>
              <a:t>Cuando el cliente pertenece a una administración pública.</a:t>
            </a:r>
            <a:endParaRPr lang="es-MX" sz="2400" dirty="0"/>
          </a:p>
          <a:p>
            <a:pPr marL="342900" lvl="0" indent="-342900">
              <a:buFont typeface="Arial" panose="020B0604020202020204" pitchFamily="34" charset="0"/>
              <a:buChar char="•"/>
            </a:pPr>
            <a:r>
              <a:rPr lang="es-AR" sz="2400" dirty="0"/>
              <a:t>Cuando la página va a mostrar contenido médico, y por ende es susceptible de ser visitada por personas con minusvalías.</a:t>
            </a:r>
            <a:endParaRPr lang="es-MX" sz="2400" dirty="0"/>
          </a:p>
          <a:p>
            <a:endParaRPr lang="es-AR" sz="2500"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23</a:t>
            </a:fld>
            <a:endParaRPr lang="es-AR"/>
          </a:p>
        </p:txBody>
      </p:sp>
    </p:spTree>
    <p:extLst>
      <p:ext uri="{BB962C8B-B14F-4D97-AF65-F5344CB8AC3E}">
        <p14:creationId xmlns:p14="http://schemas.microsoft.com/office/powerpoint/2010/main" val="2466022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8191281" cy="1323439"/>
          </a:xfrm>
          <a:prstGeom prst="rect">
            <a:avLst/>
          </a:prstGeom>
        </p:spPr>
        <p:txBody>
          <a:bodyPr wrap="none">
            <a:spAutoFit/>
          </a:bodyPr>
          <a:lstStyle/>
          <a:p>
            <a:r>
              <a:rPr lang="es-AR" sz="4000" b="1" dirty="0" smtClean="0"/>
              <a:t>Validadores - </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Mobile </a:t>
            </a:r>
            <a:r>
              <a:rPr lang="es-AR" sz="4000" b="1" dirty="0" smtClean="0">
                <a:latin typeface="Arial Narrow" panose="020B0606020202030204" pitchFamily="34" charset="0"/>
                <a:ea typeface="Times New Roman" panose="02020603050405020304" pitchFamily="18" charset="0"/>
                <a:cs typeface="Times New Roman" panose="02020603050405020304" pitchFamily="18" charset="0"/>
              </a:rPr>
              <a:t>OK </a:t>
            </a:r>
            <a:r>
              <a:rPr lang="es-AR" sz="4000" b="1" dirty="0" err="1">
                <a:latin typeface="Arial Narrow" panose="020B0606020202030204" pitchFamily="34" charset="0"/>
                <a:ea typeface="Times New Roman" panose="02020603050405020304" pitchFamily="18" charset="0"/>
                <a:cs typeface="Times New Roman" panose="02020603050405020304" pitchFamily="18" charset="0"/>
              </a:rPr>
              <a:t>Checker</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 (W3C)</a:t>
            </a:r>
          </a:p>
          <a:p>
            <a:r>
              <a:rPr lang="es-AR" sz="4000" b="1" dirty="0" smtClean="0"/>
              <a:t> </a:t>
            </a:r>
            <a:endParaRPr lang="es-AR" sz="4000" b="1" dirty="0"/>
          </a:p>
        </p:txBody>
      </p:sp>
      <p:sp>
        <p:nvSpPr>
          <p:cNvPr id="6" name="CuadroTexto 5"/>
          <p:cNvSpPr txBox="1"/>
          <p:nvPr/>
        </p:nvSpPr>
        <p:spPr>
          <a:xfrm>
            <a:off x="352051" y="1593914"/>
            <a:ext cx="10204419" cy="3431709"/>
          </a:xfrm>
          <a:prstGeom prst="rect">
            <a:avLst/>
          </a:prstGeom>
          <a:noFill/>
        </p:spPr>
        <p:txBody>
          <a:bodyPr wrap="square" rtlCol="0">
            <a:spAutoFit/>
          </a:bodyPr>
          <a:lstStyle/>
          <a:p>
            <a:pPr eaLnBrk="0" fontAlgn="base" hangingPunct="0">
              <a:spcBef>
                <a:spcPct val="0"/>
              </a:spcBef>
              <a:spcAft>
                <a:spcPct val="0"/>
              </a:spcAft>
            </a:pPr>
            <a:r>
              <a:rPr lang="es-AR" sz="2400" dirty="0">
                <a:cs typeface="Times New Roman" panose="02020603050405020304" pitchFamily="18" charset="0"/>
              </a:rPr>
              <a:t>Mobile Ok </a:t>
            </a:r>
            <a:r>
              <a:rPr lang="es-AR" sz="2400" dirty="0" err="1" smtClean="0">
                <a:cs typeface="Times New Roman" panose="02020603050405020304" pitchFamily="18" charset="0"/>
              </a:rPr>
              <a:t>Checker</a:t>
            </a:r>
            <a:r>
              <a:rPr lang="es-AR" sz="2400" dirty="0" smtClean="0">
                <a:cs typeface="Times New Roman" panose="02020603050405020304" pitchFamily="18" charset="0"/>
              </a:rPr>
              <a:t>:      </a:t>
            </a:r>
          </a:p>
          <a:p>
            <a:pPr marL="342900" indent="-342900" eaLnBrk="0" fontAlgn="base" hangingPunct="0">
              <a:spcBef>
                <a:spcPct val="0"/>
              </a:spcBef>
              <a:spcAft>
                <a:spcPct val="0"/>
              </a:spcAft>
              <a:buFont typeface="Arial" panose="020B0604020202020204" pitchFamily="34" charset="0"/>
              <a:buChar char="•"/>
            </a:pPr>
            <a:r>
              <a:rPr lang="es-AR" sz="2400" dirty="0">
                <a:cs typeface="Times New Roman" panose="02020603050405020304" pitchFamily="18" charset="0"/>
              </a:rPr>
              <a:t>Servicio </a:t>
            </a:r>
            <a:r>
              <a:rPr lang="es-AR" sz="2400" dirty="0">
                <a:cs typeface="Times New Roman" panose="02020603050405020304" pitchFamily="18" charset="0"/>
              </a:rPr>
              <a:t>Web libre de W3C         </a:t>
            </a:r>
            <a:endParaRPr lang="es-AR" sz="2400" dirty="0">
              <a:cs typeface="Times New Roman" panose="02020603050405020304" pitchFamily="18" charset="0"/>
            </a:endParaRPr>
          </a:p>
          <a:p>
            <a:pPr marL="342900" indent="-342900" eaLnBrk="0" fontAlgn="base" hangingPunct="0">
              <a:spcBef>
                <a:spcPct val="0"/>
              </a:spcBef>
              <a:spcAft>
                <a:spcPct val="0"/>
              </a:spcAft>
              <a:buFont typeface="Arial" panose="020B0604020202020204" pitchFamily="34" charset="0"/>
              <a:buChar char="•"/>
            </a:pPr>
            <a:r>
              <a:rPr lang="es-AR" sz="2400" dirty="0">
                <a:cs typeface="Times New Roman" panose="02020603050405020304" pitchFamily="18" charset="0"/>
              </a:rPr>
              <a:t>Validación </a:t>
            </a:r>
            <a:r>
              <a:rPr lang="es-AR" sz="2400" dirty="0">
                <a:cs typeface="Times New Roman" panose="02020603050405020304" pitchFamily="18" charset="0"/>
              </a:rPr>
              <a:t>aplicaciones móviles</a:t>
            </a:r>
          </a:p>
          <a:p>
            <a:pPr marL="342900" lvl="0" indent="-342900">
              <a:buFont typeface="Arial" panose="020B0604020202020204" pitchFamily="34" charset="0"/>
              <a:buChar char="•"/>
            </a:pPr>
            <a:endParaRPr lang="es-AR" sz="2400" dirty="0" smtClean="0"/>
          </a:p>
          <a:p>
            <a:pPr eaLnBrk="0" fontAlgn="base" hangingPunct="0">
              <a:spcBef>
                <a:spcPct val="0"/>
              </a:spcBef>
              <a:spcAft>
                <a:spcPct val="0"/>
              </a:spcAft>
            </a:pPr>
            <a:r>
              <a:rPr lang="es-AR" sz="2400" dirty="0">
                <a:cs typeface="Times New Roman" panose="02020603050405020304" pitchFamily="18" charset="0"/>
              </a:rPr>
              <a:t>De las </a:t>
            </a:r>
            <a:r>
              <a:rPr lang="es-AR" sz="2400" b="1" dirty="0">
                <a:cs typeface="Times New Roman" panose="02020603050405020304" pitchFamily="18" charset="0"/>
              </a:rPr>
              <a:t>60 directivas </a:t>
            </a:r>
            <a:r>
              <a:rPr lang="es-AR" sz="2400" dirty="0">
                <a:cs typeface="Times New Roman" panose="02020603050405020304" pitchFamily="18" charset="0"/>
              </a:rPr>
              <a:t>de buenas prácticas:</a:t>
            </a:r>
          </a:p>
          <a:p>
            <a:pPr eaLnBrk="0" fontAlgn="base" hangingPunct="0">
              <a:spcBef>
                <a:spcPct val="0"/>
              </a:spcBef>
              <a:spcAft>
                <a:spcPct val="0"/>
              </a:spcAft>
            </a:pPr>
            <a:endParaRPr lang="es-AR" sz="2400" dirty="0">
              <a:cs typeface="Times New Roman" panose="02020603050405020304" pitchFamily="18" charset="0"/>
            </a:endParaRPr>
          </a:p>
          <a:p>
            <a:pPr marL="342900" indent="-342900" eaLnBrk="0" fontAlgn="base" hangingPunct="0">
              <a:spcBef>
                <a:spcPct val="0"/>
              </a:spcBef>
              <a:spcAft>
                <a:spcPct val="0"/>
              </a:spcAft>
              <a:buFont typeface="Arial" panose="020B0604020202020204" pitchFamily="34" charset="0"/>
              <a:buChar char="•"/>
            </a:pPr>
            <a:r>
              <a:rPr lang="es-AR" sz="2400" dirty="0">
                <a:cs typeface="Times New Roman" panose="02020603050405020304" pitchFamily="18" charset="0"/>
              </a:rPr>
              <a:t>Mobile OK </a:t>
            </a:r>
            <a:r>
              <a:rPr lang="es-AR" sz="2400" b="1" dirty="0">
                <a:cs typeface="Times New Roman" panose="02020603050405020304" pitchFamily="18" charset="0"/>
              </a:rPr>
              <a:t>No valida 31 </a:t>
            </a:r>
            <a:r>
              <a:rPr lang="es-AR" sz="2400" dirty="0">
                <a:cs typeface="Times New Roman" panose="02020603050405020304" pitchFamily="18" charset="0"/>
              </a:rPr>
              <a:t>directivas</a:t>
            </a:r>
          </a:p>
          <a:p>
            <a:pPr marL="342900" indent="-342900" eaLnBrk="0" fontAlgn="base" hangingPunct="0">
              <a:spcBef>
                <a:spcPct val="0"/>
              </a:spcBef>
              <a:spcAft>
                <a:spcPct val="0"/>
              </a:spcAft>
              <a:buFont typeface="Arial" panose="020B0604020202020204" pitchFamily="34" charset="0"/>
              <a:buChar char="•"/>
            </a:pPr>
            <a:r>
              <a:rPr lang="es-AR" sz="2400" dirty="0">
                <a:cs typeface="Times New Roman" panose="02020603050405020304" pitchFamily="18" charset="0"/>
              </a:rPr>
              <a:t>Mobile OK sólo </a:t>
            </a:r>
            <a:r>
              <a:rPr lang="es-AR" sz="2400" b="1" dirty="0">
                <a:cs typeface="Times New Roman" panose="02020603050405020304" pitchFamily="18" charset="0"/>
              </a:rPr>
              <a:t>valida 29 </a:t>
            </a:r>
            <a:r>
              <a:rPr lang="es-AR" sz="2400" dirty="0">
                <a:cs typeface="Times New Roman" panose="02020603050405020304" pitchFamily="18" charset="0"/>
              </a:rPr>
              <a:t>directivas</a:t>
            </a:r>
            <a:r>
              <a:rPr lang="es-AR" sz="2400" b="1" dirty="0">
                <a:cs typeface="Times New Roman" panose="02020603050405020304" pitchFamily="18" charset="0"/>
              </a:rPr>
              <a:t> </a:t>
            </a:r>
            <a:r>
              <a:rPr lang="es-AR" sz="2400" dirty="0">
                <a:cs typeface="Times New Roman" panose="02020603050405020304" pitchFamily="18" charset="0"/>
              </a:rPr>
              <a:t>restantes</a:t>
            </a:r>
            <a:endParaRPr lang="es-AR" sz="2400" dirty="0"/>
          </a:p>
          <a:p>
            <a:endParaRPr lang="es-AR" sz="2500"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24</a:t>
            </a:fld>
            <a:endParaRPr lang="es-AR"/>
          </a:p>
        </p:txBody>
      </p:sp>
      <p:graphicFrame>
        <p:nvGraphicFramePr>
          <p:cNvPr id="11" name="Tabla 10"/>
          <p:cNvGraphicFramePr>
            <a:graphicFrameLocks noGrp="1"/>
          </p:cNvGraphicFramePr>
          <p:nvPr>
            <p:extLst>
              <p:ext uri="{D42A27DB-BD31-4B8C-83A1-F6EECF244321}">
                <p14:modId xmlns:p14="http://schemas.microsoft.com/office/powerpoint/2010/main" val="1586775291"/>
              </p:ext>
            </p:extLst>
          </p:nvPr>
        </p:nvGraphicFramePr>
        <p:xfrm>
          <a:off x="6593305" y="1130556"/>
          <a:ext cx="4792543" cy="4968012"/>
        </p:xfrm>
        <a:graphic>
          <a:graphicData uri="http://schemas.openxmlformats.org/drawingml/2006/table">
            <a:tbl>
              <a:tblPr firstRow="1" firstCol="1" bandRow="1">
                <a:tableStyleId>{91EBBBCC-DAD2-459C-BE2E-F6DE35CF9A28}</a:tableStyleId>
              </a:tblPr>
              <a:tblGrid>
                <a:gridCol w="4792543"/>
              </a:tblGrid>
              <a:tr h="225706">
                <a:tc>
                  <a:txBody>
                    <a:bodyPr/>
                    <a:lstStyle/>
                    <a:p>
                      <a:pPr algn="ctr">
                        <a:lnSpc>
                          <a:spcPct val="105000"/>
                        </a:lnSpc>
                        <a:spcAft>
                          <a:spcPts val="0"/>
                        </a:spcAft>
                      </a:pPr>
                      <a:r>
                        <a:rPr lang="es-AR" sz="1800" dirty="0" smtClean="0">
                          <a:solidFill>
                            <a:schemeClr val="tx1"/>
                          </a:solidFill>
                          <a:effectLst/>
                          <a:latin typeface="Arial" panose="020B0604020202020204" pitchFamily="34" charset="0"/>
                          <a:cs typeface="Arial" panose="020B0604020202020204" pitchFamily="34" charset="0"/>
                        </a:rPr>
                        <a:t>Directivas que</a:t>
                      </a:r>
                      <a:r>
                        <a:rPr lang="es-AR" sz="1800" baseline="0" dirty="0" smtClean="0">
                          <a:solidFill>
                            <a:schemeClr val="tx1"/>
                          </a:solidFill>
                          <a:effectLst/>
                          <a:latin typeface="Arial" panose="020B0604020202020204" pitchFamily="34" charset="0"/>
                          <a:cs typeface="Arial" panose="020B0604020202020204" pitchFamily="34" charset="0"/>
                        </a:rPr>
                        <a:t> Valida Mobile Ok </a:t>
                      </a:r>
                      <a:r>
                        <a:rPr lang="es-AR" sz="1800" baseline="0" dirty="0" err="1" smtClean="0">
                          <a:solidFill>
                            <a:schemeClr val="tx1"/>
                          </a:solidFill>
                          <a:effectLst/>
                          <a:latin typeface="Arial" panose="020B0604020202020204" pitchFamily="34" charset="0"/>
                          <a:cs typeface="Arial" panose="020B0604020202020204" pitchFamily="34" charset="0"/>
                        </a:rPr>
                        <a:t>Checker</a:t>
                      </a:r>
                      <a:endParaRPr lang="es-E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ETIQUETADO VÁLIDO</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2539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COMPATIBILIDAD DE FORMATO</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64604">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COMPATIBILIDAD DE LA CODIFICACIÓN DE CARACTERES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2539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USO DE LA CODIFICACIÓN DE CARACTERES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USO DE HOJAS DE ESTILO</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VENTANAS EMERGENTES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0">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TABLAS ANIDADAS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DISEÑO CON TABLAS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2539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GRÁFICOS PARA EL ESPACIADO</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MARCOS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44707">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MAPAS DE IMAGEN</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OBJETOS O SCRIPTS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2539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ALTERNATIVAS A LAS TABLAS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2539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COMPATIBILIDAD CON LAS HOJAS DE ESTILO</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FORMATO DEL DESTINO</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2539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REDIMENSIÓN DE LAS IMÁGENES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GRÁFICOS GRANDES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2539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TAMAÑO DE IMAGEN ESPECIFICADO</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53149">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ALTERNATIVAS A LOS ELEMENTOS NO TEXTUALES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44707">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MEDIDAS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MINIMIZAR</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8028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LÍMITE EN EL TAMAÑO DE LA PÁGINA</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79678">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ACTUALIZACIÓN AUTOMÁTUCA</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REDIRECCIÓN</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RECURSOS EXTERNOS</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44707">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CACHÉ</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SELECCIÓN POR DEFECTO</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82090">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MODO DE ENTRADA POR DEFECTO</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r h="135662">
                <a:tc>
                  <a:txBody>
                    <a:bodyPr/>
                    <a:lstStyle/>
                    <a:p>
                      <a:pPr algn="ctr">
                        <a:lnSpc>
                          <a:spcPct val="105000"/>
                        </a:lnSpc>
                        <a:spcAft>
                          <a:spcPts val="0"/>
                        </a:spcAft>
                      </a:pPr>
                      <a:r>
                        <a:rPr lang="es-AR" sz="1000" b="1" dirty="0">
                          <a:effectLst/>
                          <a:latin typeface="RomanS_IV50" panose="02000400000000000000" pitchFamily="2" charset="0"/>
                          <a:cs typeface="RomanS_IV50" panose="02000400000000000000" pitchFamily="2" charset="0"/>
                        </a:rPr>
                        <a:t>TÍTULO DE LA PÁGINA</a:t>
                      </a:r>
                      <a:endParaRPr lang="es-ES" sz="1000" b="1" dirty="0">
                        <a:solidFill>
                          <a:schemeClr val="tx1"/>
                        </a:solidFill>
                        <a:effectLst/>
                        <a:latin typeface="RomanS_IV50" panose="02000400000000000000" pitchFamily="2" charset="0"/>
                        <a:ea typeface="Times New Roman" panose="02020603050405020304" pitchFamily="18" charset="0"/>
                        <a:cs typeface="RomanS_IV50" panose="02000400000000000000" pitchFamily="2" charset="0"/>
                      </a:endParaRPr>
                    </a:p>
                  </a:txBody>
                  <a:tcPr marL="39242" marR="39242" marT="0" marB="0" anchor="b"/>
                </a:tc>
              </a:tr>
            </a:tbl>
          </a:graphicData>
        </a:graphic>
      </p:graphicFrame>
    </p:spTree>
    <p:extLst>
      <p:ext uri="{BB962C8B-B14F-4D97-AF65-F5344CB8AC3E}">
        <p14:creationId xmlns:p14="http://schemas.microsoft.com/office/powerpoint/2010/main" val="33050785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297828" y="99570"/>
            <a:ext cx="9277350" cy="5829300"/>
          </a:xfrm>
          <a:prstGeom prst="rect">
            <a:avLst/>
          </a:prstGeom>
        </p:spPr>
      </p:pic>
      <p:sp>
        <p:nvSpPr>
          <p:cNvPr id="2" name="Marcador de pie de página 1"/>
          <p:cNvSpPr>
            <a:spLocks noGrp="1"/>
          </p:cNvSpPr>
          <p:nvPr>
            <p:ph type="ftr" sz="quarter" idx="11"/>
          </p:nvPr>
        </p:nvSpPr>
        <p:spPr/>
        <p:txBody>
          <a:bodyPr/>
          <a:lstStyle/>
          <a:p>
            <a:r>
              <a:rPr lang="es-AR" smtClean="0"/>
              <a:t>Ing. Cintia V. Gioia</a:t>
            </a:r>
            <a:endParaRPr lang="es-AR"/>
          </a:p>
        </p:txBody>
      </p:sp>
      <p:sp>
        <p:nvSpPr>
          <p:cNvPr id="3" name="Marcador de número de diapositiva 2"/>
          <p:cNvSpPr>
            <a:spLocks noGrp="1"/>
          </p:cNvSpPr>
          <p:nvPr>
            <p:ph type="sldNum" sz="quarter" idx="12"/>
          </p:nvPr>
        </p:nvSpPr>
        <p:spPr/>
        <p:txBody>
          <a:bodyPr/>
          <a:lstStyle/>
          <a:p>
            <a:fld id="{FEB392A3-1FE7-46A9-BF0F-AA7F5CADFD58}" type="slidenum">
              <a:rPr lang="es-AR" smtClean="0"/>
              <a:t>25</a:t>
            </a:fld>
            <a:endParaRPr lang="es-AR"/>
          </a:p>
        </p:txBody>
      </p:sp>
    </p:spTree>
    <p:extLst>
      <p:ext uri="{BB962C8B-B14F-4D97-AF65-F5344CB8AC3E}">
        <p14:creationId xmlns:p14="http://schemas.microsoft.com/office/powerpoint/2010/main" val="35973980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8191281" cy="1323439"/>
          </a:xfrm>
          <a:prstGeom prst="rect">
            <a:avLst/>
          </a:prstGeom>
        </p:spPr>
        <p:txBody>
          <a:bodyPr wrap="none">
            <a:spAutoFit/>
          </a:bodyPr>
          <a:lstStyle/>
          <a:p>
            <a:r>
              <a:rPr lang="es-AR" sz="4000" b="1" dirty="0" smtClean="0"/>
              <a:t>Validadores - </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Mobile </a:t>
            </a:r>
            <a:r>
              <a:rPr lang="es-AR" sz="4000" b="1" dirty="0" smtClean="0">
                <a:latin typeface="Arial Narrow" panose="020B0606020202030204" pitchFamily="34" charset="0"/>
                <a:ea typeface="Times New Roman" panose="02020603050405020304" pitchFamily="18" charset="0"/>
                <a:cs typeface="Times New Roman" panose="02020603050405020304" pitchFamily="18" charset="0"/>
              </a:rPr>
              <a:t>OK </a:t>
            </a:r>
            <a:r>
              <a:rPr lang="es-AR" sz="4000" b="1" dirty="0" err="1">
                <a:latin typeface="Arial Narrow" panose="020B0606020202030204" pitchFamily="34" charset="0"/>
                <a:ea typeface="Times New Roman" panose="02020603050405020304" pitchFamily="18" charset="0"/>
                <a:cs typeface="Times New Roman" panose="02020603050405020304" pitchFamily="18" charset="0"/>
              </a:rPr>
              <a:t>Checker</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 (W3C)</a:t>
            </a:r>
          </a:p>
          <a:p>
            <a:r>
              <a:rPr lang="es-AR" sz="4000" b="1" dirty="0" smtClean="0"/>
              <a:t> </a:t>
            </a:r>
            <a:endParaRPr lang="es-AR" sz="4000" b="1" dirty="0"/>
          </a:p>
        </p:txBody>
      </p:sp>
      <p:sp>
        <p:nvSpPr>
          <p:cNvPr id="6" name="CuadroTexto 5"/>
          <p:cNvSpPr txBox="1"/>
          <p:nvPr/>
        </p:nvSpPr>
        <p:spPr>
          <a:xfrm>
            <a:off x="352051" y="1140166"/>
            <a:ext cx="10204419" cy="846386"/>
          </a:xfrm>
          <a:prstGeom prst="rect">
            <a:avLst/>
          </a:prstGeom>
          <a:noFill/>
        </p:spPr>
        <p:txBody>
          <a:bodyPr wrap="square" rtlCol="0">
            <a:spAutoFit/>
          </a:bodyPr>
          <a:lstStyle/>
          <a:p>
            <a:pPr eaLnBrk="0" fontAlgn="base" hangingPunct="0">
              <a:spcBef>
                <a:spcPct val="0"/>
              </a:spcBef>
              <a:spcAft>
                <a:spcPct val="0"/>
              </a:spcAft>
            </a:pPr>
            <a:r>
              <a:rPr lang="es-AR" sz="2400" b="1" dirty="0" smtClean="0">
                <a:cs typeface="Times New Roman" panose="02020603050405020304" pitchFamily="18" charset="0"/>
              </a:rPr>
              <a:t>Cabecera de informe de validación Mobile </a:t>
            </a:r>
            <a:r>
              <a:rPr lang="es-AR" sz="2400" b="1" dirty="0">
                <a:cs typeface="Times New Roman" panose="02020603050405020304" pitchFamily="18" charset="0"/>
              </a:rPr>
              <a:t>Ok </a:t>
            </a:r>
            <a:r>
              <a:rPr lang="es-AR" sz="2400" b="1" dirty="0" err="1" smtClean="0">
                <a:cs typeface="Times New Roman" panose="02020603050405020304" pitchFamily="18" charset="0"/>
              </a:rPr>
              <a:t>Checker</a:t>
            </a:r>
            <a:r>
              <a:rPr lang="es-AR" sz="2400" b="1" dirty="0" smtClean="0">
                <a:cs typeface="Times New Roman" panose="02020603050405020304" pitchFamily="18" charset="0"/>
              </a:rPr>
              <a:t>:      </a:t>
            </a:r>
          </a:p>
          <a:p>
            <a:endParaRPr lang="es-AR" sz="25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26</a:t>
            </a:fld>
            <a:endParaRPr lang="es-AR"/>
          </a:p>
        </p:txBody>
      </p:sp>
      <p:pic>
        <p:nvPicPr>
          <p:cNvPr id="7" name="Imagen 6"/>
          <p:cNvPicPr>
            <a:picLocks noChangeAspect="1"/>
          </p:cNvPicPr>
          <p:nvPr/>
        </p:nvPicPr>
        <p:blipFill rotWithShape="1">
          <a:blip r:embed="rId2"/>
          <a:srcRect l="5544" t="12309" r="42300" b="3714"/>
          <a:stretch/>
        </p:blipFill>
        <p:spPr>
          <a:xfrm>
            <a:off x="3443426" y="1469675"/>
            <a:ext cx="4021667" cy="5084481"/>
          </a:xfrm>
          <a:prstGeom prst="rect">
            <a:avLst/>
          </a:prstGeom>
          <a:effectLst>
            <a:outerShdw blurRad="50800" dist="50800" dir="5400000" algn="ctr" rotWithShape="0">
              <a:schemeClr val="accent3">
                <a:lumMod val="60000"/>
                <a:lumOff val="40000"/>
              </a:schemeClr>
            </a:outerShdw>
          </a:effectLst>
        </p:spPr>
      </p:pic>
    </p:spTree>
    <p:extLst>
      <p:ext uri="{BB962C8B-B14F-4D97-AF65-F5344CB8AC3E}">
        <p14:creationId xmlns:p14="http://schemas.microsoft.com/office/powerpoint/2010/main" val="40624218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8191281" cy="1323439"/>
          </a:xfrm>
          <a:prstGeom prst="rect">
            <a:avLst/>
          </a:prstGeom>
        </p:spPr>
        <p:txBody>
          <a:bodyPr wrap="none">
            <a:spAutoFit/>
          </a:bodyPr>
          <a:lstStyle/>
          <a:p>
            <a:r>
              <a:rPr lang="es-AR" sz="4000" b="1" dirty="0" smtClean="0"/>
              <a:t>Validadores - </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Mobile </a:t>
            </a:r>
            <a:r>
              <a:rPr lang="es-AR" sz="4000" b="1" dirty="0" smtClean="0">
                <a:latin typeface="Arial Narrow" panose="020B0606020202030204" pitchFamily="34" charset="0"/>
                <a:ea typeface="Times New Roman" panose="02020603050405020304" pitchFamily="18" charset="0"/>
                <a:cs typeface="Times New Roman" panose="02020603050405020304" pitchFamily="18" charset="0"/>
              </a:rPr>
              <a:t>OK </a:t>
            </a:r>
            <a:r>
              <a:rPr lang="es-AR" sz="4000" b="1" dirty="0" err="1">
                <a:latin typeface="Arial Narrow" panose="020B0606020202030204" pitchFamily="34" charset="0"/>
                <a:ea typeface="Times New Roman" panose="02020603050405020304" pitchFamily="18" charset="0"/>
                <a:cs typeface="Times New Roman" panose="02020603050405020304" pitchFamily="18" charset="0"/>
              </a:rPr>
              <a:t>Checker</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 (W3C)</a:t>
            </a:r>
          </a:p>
          <a:p>
            <a:r>
              <a:rPr lang="es-AR" sz="4000" b="1" dirty="0" smtClean="0"/>
              <a:t> </a:t>
            </a:r>
            <a:endParaRPr lang="es-AR" sz="4000" b="1" dirty="0"/>
          </a:p>
        </p:txBody>
      </p:sp>
      <p:sp>
        <p:nvSpPr>
          <p:cNvPr id="6" name="CuadroTexto 5"/>
          <p:cNvSpPr txBox="1"/>
          <p:nvPr/>
        </p:nvSpPr>
        <p:spPr>
          <a:xfrm>
            <a:off x="352051" y="1140166"/>
            <a:ext cx="10204419" cy="846386"/>
          </a:xfrm>
          <a:prstGeom prst="rect">
            <a:avLst/>
          </a:prstGeom>
          <a:noFill/>
        </p:spPr>
        <p:txBody>
          <a:bodyPr wrap="square" rtlCol="0">
            <a:spAutoFit/>
          </a:bodyPr>
          <a:lstStyle/>
          <a:p>
            <a:pPr eaLnBrk="0" fontAlgn="base" hangingPunct="0">
              <a:spcBef>
                <a:spcPct val="0"/>
              </a:spcBef>
              <a:spcAft>
                <a:spcPct val="0"/>
              </a:spcAft>
            </a:pPr>
            <a:r>
              <a:rPr lang="es-AR" sz="2400" b="1" dirty="0" smtClean="0">
                <a:cs typeface="Times New Roman" panose="02020603050405020304" pitchFamily="18" charset="0"/>
              </a:rPr>
              <a:t>Informe de validación Mobile </a:t>
            </a:r>
            <a:r>
              <a:rPr lang="es-AR" sz="2400" b="1" dirty="0">
                <a:cs typeface="Times New Roman" panose="02020603050405020304" pitchFamily="18" charset="0"/>
              </a:rPr>
              <a:t>Ok </a:t>
            </a:r>
            <a:r>
              <a:rPr lang="es-AR" sz="2400" b="1" dirty="0" err="1" smtClean="0">
                <a:cs typeface="Times New Roman" panose="02020603050405020304" pitchFamily="18" charset="0"/>
              </a:rPr>
              <a:t>Checker</a:t>
            </a:r>
            <a:r>
              <a:rPr lang="es-AR" sz="2400" b="1" dirty="0" smtClean="0">
                <a:cs typeface="Times New Roman" panose="02020603050405020304" pitchFamily="18" charset="0"/>
              </a:rPr>
              <a:t>:      </a:t>
            </a:r>
          </a:p>
          <a:p>
            <a:endParaRPr lang="es-AR" sz="25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27</a:t>
            </a:fld>
            <a:endParaRPr lang="es-AR"/>
          </a:p>
        </p:txBody>
      </p:sp>
      <p:pic>
        <p:nvPicPr>
          <p:cNvPr id="8" name="Imagen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051" y="1808585"/>
            <a:ext cx="8205834" cy="4043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63011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4" y="173733"/>
            <a:ext cx="11137649" cy="707886"/>
          </a:xfrm>
          <a:prstGeom prst="rect">
            <a:avLst/>
          </a:prstGeom>
        </p:spPr>
        <p:txBody>
          <a:bodyPr wrap="square">
            <a:spAutoFit/>
          </a:bodyPr>
          <a:lstStyle/>
          <a:p>
            <a:r>
              <a:rPr lang="es-AR" sz="4000" b="1" dirty="0">
                <a:latin typeface="Arial Narrow" panose="020B0606020202030204" pitchFamily="34" charset="0"/>
                <a:ea typeface="Times New Roman" panose="02020603050405020304" pitchFamily="18" charset="0"/>
                <a:cs typeface="Times New Roman" panose="02020603050405020304" pitchFamily="18" charset="0"/>
              </a:rPr>
              <a:t>Mobile OK </a:t>
            </a:r>
            <a:r>
              <a:rPr lang="es-AR" sz="4000" b="1" dirty="0" err="1">
                <a:latin typeface="Arial Narrow" panose="020B0606020202030204" pitchFamily="34" charset="0"/>
                <a:ea typeface="Times New Roman" panose="02020603050405020304" pitchFamily="18" charset="0"/>
                <a:cs typeface="Times New Roman" panose="02020603050405020304" pitchFamily="18" charset="0"/>
              </a:rPr>
              <a:t>Checker</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 </a:t>
            </a:r>
            <a:r>
              <a:rPr lang="es-AR" sz="4000" b="1" dirty="0" smtClean="0">
                <a:latin typeface="Arial Narrow" panose="020B0606020202030204" pitchFamily="34" charset="0"/>
                <a:ea typeface="Times New Roman" panose="02020603050405020304" pitchFamily="18" charset="0"/>
                <a:cs typeface="Times New Roman" panose="02020603050405020304" pitchFamily="18" charset="0"/>
              </a:rPr>
              <a:t>- </a:t>
            </a:r>
            <a:r>
              <a:rPr lang="es-AR" sz="4000" b="1" dirty="0" smtClean="0"/>
              <a:t>Visualización </a:t>
            </a:r>
            <a:r>
              <a:rPr lang="es-AR" sz="4000" b="1" dirty="0" smtClean="0"/>
              <a:t>de Errores</a:t>
            </a:r>
            <a:endParaRPr lang="es-AR" sz="4000" dirty="0"/>
          </a:p>
        </p:txBody>
      </p:sp>
      <p:pic>
        <p:nvPicPr>
          <p:cNvPr id="7" name="Imagen 6"/>
          <p:cNvPicPr>
            <a:picLocks noChangeAspect="1"/>
          </p:cNvPicPr>
          <p:nvPr/>
        </p:nvPicPr>
        <p:blipFill>
          <a:blip r:embed="rId2"/>
          <a:stretch>
            <a:fillRect/>
          </a:stretch>
        </p:blipFill>
        <p:spPr>
          <a:xfrm>
            <a:off x="230530" y="881619"/>
            <a:ext cx="3435459" cy="2938959"/>
          </a:xfrm>
          <a:prstGeom prst="rect">
            <a:avLst/>
          </a:prstGeom>
        </p:spPr>
      </p:pic>
      <p:pic>
        <p:nvPicPr>
          <p:cNvPr id="8" name="Imagen 7"/>
          <p:cNvPicPr>
            <a:picLocks noChangeAspect="1"/>
          </p:cNvPicPr>
          <p:nvPr/>
        </p:nvPicPr>
        <p:blipFill>
          <a:blip r:embed="rId3"/>
          <a:stretch>
            <a:fillRect/>
          </a:stretch>
        </p:blipFill>
        <p:spPr>
          <a:xfrm>
            <a:off x="230530" y="4147336"/>
            <a:ext cx="8728125" cy="1934684"/>
          </a:xfrm>
          <a:prstGeom prst="rect">
            <a:avLst/>
          </a:prstGeom>
        </p:spPr>
      </p:pic>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28</a:t>
            </a:fld>
            <a:endParaRPr lang="es-AR"/>
          </a:p>
        </p:txBody>
      </p:sp>
    </p:spTree>
    <p:extLst>
      <p:ext uri="{BB962C8B-B14F-4D97-AF65-F5344CB8AC3E}">
        <p14:creationId xmlns:p14="http://schemas.microsoft.com/office/powerpoint/2010/main" val="2440162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4" y="173733"/>
            <a:ext cx="11704082" cy="707886"/>
          </a:xfrm>
          <a:prstGeom prst="rect">
            <a:avLst/>
          </a:prstGeom>
        </p:spPr>
        <p:txBody>
          <a:bodyPr wrap="square">
            <a:spAutoFit/>
          </a:bodyPr>
          <a:lstStyle/>
          <a:p>
            <a:r>
              <a:rPr lang="es-AR" sz="4000" b="1" dirty="0">
                <a:latin typeface="Arial Narrow" panose="020B0606020202030204" pitchFamily="34" charset="0"/>
                <a:ea typeface="Times New Roman" panose="02020603050405020304" pitchFamily="18" charset="0"/>
                <a:cs typeface="Times New Roman" panose="02020603050405020304" pitchFamily="18" charset="0"/>
              </a:rPr>
              <a:t>Mobile OK </a:t>
            </a:r>
            <a:r>
              <a:rPr lang="es-AR" sz="4000" b="1" dirty="0" err="1">
                <a:latin typeface="Arial Narrow" panose="020B0606020202030204" pitchFamily="34" charset="0"/>
                <a:ea typeface="Times New Roman" panose="02020603050405020304" pitchFamily="18" charset="0"/>
                <a:cs typeface="Times New Roman" panose="02020603050405020304" pitchFamily="18" charset="0"/>
              </a:rPr>
              <a:t>Checker</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 </a:t>
            </a:r>
            <a:r>
              <a:rPr lang="es-AR" sz="4000" b="1" dirty="0" smtClean="0">
                <a:latin typeface="Arial Narrow" panose="020B0606020202030204" pitchFamily="34" charset="0"/>
                <a:ea typeface="Times New Roman" panose="02020603050405020304" pitchFamily="18" charset="0"/>
                <a:cs typeface="Times New Roman" panose="02020603050405020304" pitchFamily="18" charset="0"/>
              </a:rPr>
              <a:t> - </a:t>
            </a:r>
            <a:r>
              <a:rPr lang="es-AR" sz="4000" b="1" dirty="0" smtClean="0"/>
              <a:t>Detalle </a:t>
            </a:r>
            <a:r>
              <a:rPr lang="es-AR" sz="4000" b="1" dirty="0" smtClean="0"/>
              <a:t>del Error</a:t>
            </a:r>
            <a:endParaRPr lang="es-AR" sz="4000" dirty="0"/>
          </a:p>
        </p:txBody>
      </p:sp>
      <p:pic>
        <p:nvPicPr>
          <p:cNvPr id="4" name="Imagen 3"/>
          <p:cNvPicPr>
            <a:picLocks noChangeAspect="1"/>
          </p:cNvPicPr>
          <p:nvPr/>
        </p:nvPicPr>
        <p:blipFill>
          <a:blip r:embed="rId2"/>
          <a:stretch>
            <a:fillRect/>
          </a:stretch>
        </p:blipFill>
        <p:spPr>
          <a:xfrm>
            <a:off x="74834" y="1109629"/>
            <a:ext cx="8072388" cy="4242522"/>
          </a:xfrm>
          <a:prstGeom prst="rect">
            <a:avLst/>
          </a:prstGeom>
        </p:spPr>
      </p:pic>
      <p:pic>
        <p:nvPicPr>
          <p:cNvPr id="5" name="Imagen 4"/>
          <p:cNvPicPr>
            <a:picLocks noChangeAspect="1"/>
          </p:cNvPicPr>
          <p:nvPr/>
        </p:nvPicPr>
        <p:blipFill>
          <a:blip r:embed="rId3"/>
          <a:stretch>
            <a:fillRect/>
          </a:stretch>
        </p:blipFill>
        <p:spPr>
          <a:xfrm>
            <a:off x="2692866" y="4114225"/>
            <a:ext cx="8561190" cy="1947985"/>
          </a:xfrm>
          <a:prstGeom prst="rect">
            <a:avLst/>
          </a:prstGeom>
        </p:spPr>
      </p:pic>
      <p:sp>
        <p:nvSpPr>
          <p:cNvPr id="6" name="Rectángulo 5"/>
          <p:cNvSpPr/>
          <p:nvPr/>
        </p:nvSpPr>
        <p:spPr>
          <a:xfrm>
            <a:off x="148281" y="3608173"/>
            <a:ext cx="7998941" cy="148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Flecha abajo 6"/>
          <p:cNvSpPr/>
          <p:nvPr/>
        </p:nvSpPr>
        <p:spPr>
          <a:xfrm>
            <a:off x="3440784" y="3756454"/>
            <a:ext cx="197962" cy="2876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8" name="Marcador de número de diapositiva 7"/>
          <p:cNvSpPr>
            <a:spLocks noGrp="1"/>
          </p:cNvSpPr>
          <p:nvPr>
            <p:ph type="sldNum" sz="quarter" idx="12"/>
          </p:nvPr>
        </p:nvSpPr>
        <p:spPr/>
        <p:txBody>
          <a:bodyPr/>
          <a:lstStyle/>
          <a:p>
            <a:fld id="{FEB392A3-1FE7-46A9-BF0F-AA7F5CADFD58}" type="slidenum">
              <a:rPr lang="es-AR" smtClean="0"/>
              <a:t>29</a:t>
            </a:fld>
            <a:endParaRPr lang="es-AR"/>
          </a:p>
        </p:txBody>
      </p:sp>
    </p:spTree>
    <p:extLst>
      <p:ext uri="{BB962C8B-B14F-4D97-AF65-F5344CB8AC3E}">
        <p14:creationId xmlns:p14="http://schemas.microsoft.com/office/powerpoint/2010/main" val="1893842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6922344" cy="707886"/>
          </a:xfrm>
          <a:prstGeom prst="rect">
            <a:avLst/>
          </a:prstGeom>
        </p:spPr>
        <p:txBody>
          <a:bodyPr wrap="none">
            <a:spAutoFit/>
          </a:bodyPr>
          <a:lstStyle/>
          <a:p>
            <a:r>
              <a:rPr lang="es-AR" sz="4000" b="1" dirty="0"/>
              <a:t>W3C- Buenas Prácticas Móviles </a:t>
            </a:r>
          </a:p>
        </p:txBody>
      </p:sp>
      <p:sp>
        <p:nvSpPr>
          <p:cNvPr id="3" name="Rectángulo 2"/>
          <p:cNvSpPr/>
          <p:nvPr/>
        </p:nvSpPr>
        <p:spPr>
          <a:xfrm>
            <a:off x="154156" y="969085"/>
            <a:ext cx="6096000" cy="1077218"/>
          </a:xfrm>
          <a:prstGeom prst="rect">
            <a:avLst/>
          </a:prstGeom>
        </p:spPr>
        <p:txBody>
          <a:bodyPr>
            <a:spAutoFit/>
          </a:bodyPr>
          <a:lstStyle/>
          <a:p>
            <a:r>
              <a:rPr lang="es-AR" sz="3200" b="0" i="0" u="none" strike="noStrike" baseline="0" dirty="0" smtClean="0">
                <a:solidFill>
                  <a:srgbClr val="000000"/>
                </a:solidFill>
                <a:latin typeface="Calibri" panose="020F0502020204030204" pitchFamily="34" charset="0"/>
                <a:hlinkClick r:id="rId2"/>
              </a:rPr>
              <a:t>http://www.w3.org/</a:t>
            </a:r>
            <a:r>
              <a:rPr lang="es-AR" sz="3200" b="0" i="0" u="none" strike="noStrike" baseline="0" dirty="0" smtClean="0">
                <a:solidFill>
                  <a:srgbClr val="000000"/>
                </a:solidFill>
                <a:latin typeface="Calibri" panose="020F0502020204030204" pitchFamily="34" charset="0"/>
              </a:rPr>
              <a:t> </a:t>
            </a:r>
          </a:p>
          <a:p>
            <a:r>
              <a:rPr lang="es-AR" sz="3200" b="0" i="0" u="none" strike="noStrike" baseline="0" dirty="0" smtClean="0">
                <a:solidFill>
                  <a:srgbClr val="000000"/>
                </a:solidFill>
                <a:latin typeface="Calibri" panose="020F0502020204030204" pitchFamily="34" charset="0"/>
                <a:hlinkClick r:id="rId3"/>
              </a:rPr>
              <a:t>http://www.w3c.es/</a:t>
            </a:r>
            <a:r>
              <a:rPr lang="es-AR" sz="3200" b="0" i="0" u="none" strike="noStrike" baseline="0" dirty="0" smtClean="0">
                <a:solidFill>
                  <a:srgbClr val="000000"/>
                </a:solidFill>
                <a:latin typeface="Calibri" panose="020F0502020204030204" pitchFamily="34" charset="0"/>
              </a:rPr>
              <a:t>   </a:t>
            </a:r>
            <a:endParaRPr lang="es-AR" sz="3200" dirty="0"/>
          </a:p>
        </p:txBody>
      </p:sp>
      <p:pic>
        <p:nvPicPr>
          <p:cNvPr id="5" name="Imagen 4"/>
          <p:cNvPicPr>
            <a:picLocks noChangeAspect="1"/>
          </p:cNvPicPr>
          <p:nvPr/>
        </p:nvPicPr>
        <p:blipFill>
          <a:blip r:embed="rId4"/>
          <a:stretch>
            <a:fillRect/>
          </a:stretch>
        </p:blipFill>
        <p:spPr>
          <a:xfrm>
            <a:off x="936683" y="2046303"/>
            <a:ext cx="10097636" cy="4156570"/>
          </a:xfrm>
          <a:prstGeom prst="rect">
            <a:avLst/>
          </a:prstGeom>
        </p:spPr>
      </p:pic>
      <p:sp>
        <p:nvSpPr>
          <p:cNvPr id="4" name="Marcador de pie de página 3"/>
          <p:cNvSpPr>
            <a:spLocks noGrp="1"/>
          </p:cNvSpPr>
          <p:nvPr>
            <p:ph type="ftr" sz="quarter" idx="11"/>
          </p:nvPr>
        </p:nvSpPr>
        <p:spPr/>
        <p:txBody>
          <a:bodyPr/>
          <a:lstStyle/>
          <a:p>
            <a:r>
              <a:rPr lang="es-AR" smtClean="0"/>
              <a:t>Ing. Cintia V. Gioia</a:t>
            </a:r>
            <a:endParaRPr lang="es-AR"/>
          </a:p>
        </p:txBody>
      </p:sp>
      <p:sp>
        <p:nvSpPr>
          <p:cNvPr id="6" name="Marcador de número de diapositiva 5"/>
          <p:cNvSpPr>
            <a:spLocks noGrp="1"/>
          </p:cNvSpPr>
          <p:nvPr>
            <p:ph type="sldNum" sz="quarter" idx="12"/>
          </p:nvPr>
        </p:nvSpPr>
        <p:spPr/>
        <p:txBody>
          <a:bodyPr/>
          <a:lstStyle/>
          <a:p>
            <a:fld id="{FEB392A3-1FE7-46A9-BF0F-AA7F5CADFD58}" type="slidenum">
              <a:rPr lang="es-AR" smtClean="0"/>
              <a:t>3</a:t>
            </a:fld>
            <a:endParaRPr lang="es-AR"/>
          </a:p>
        </p:txBody>
      </p:sp>
    </p:spTree>
    <p:extLst>
      <p:ext uri="{BB962C8B-B14F-4D97-AF65-F5344CB8AC3E}">
        <p14:creationId xmlns:p14="http://schemas.microsoft.com/office/powerpoint/2010/main" val="4074123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58710" y="620180"/>
            <a:ext cx="7923377" cy="5475918"/>
          </a:xfrm>
          <a:prstGeom prst="rect">
            <a:avLst/>
          </a:prstGeom>
        </p:spPr>
      </p:pic>
      <p:sp>
        <p:nvSpPr>
          <p:cNvPr id="3" name="Rectángulo 2"/>
          <p:cNvSpPr/>
          <p:nvPr/>
        </p:nvSpPr>
        <p:spPr>
          <a:xfrm>
            <a:off x="0" y="0"/>
            <a:ext cx="11646568" cy="707886"/>
          </a:xfrm>
          <a:prstGeom prst="rect">
            <a:avLst/>
          </a:prstGeom>
        </p:spPr>
        <p:txBody>
          <a:bodyPr wrap="square">
            <a:spAutoFit/>
          </a:bodyPr>
          <a:lstStyle/>
          <a:p>
            <a:r>
              <a:rPr lang="es-AR" sz="4000" b="1" dirty="0">
                <a:latin typeface="Arial Narrow" panose="020B0606020202030204" pitchFamily="34" charset="0"/>
                <a:ea typeface="Times New Roman" panose="02020603050405020304" pitchFamily="18" charset="0"/>
                <a:cs typeface="Times New Roman" panose="02020603050405020304" pitchFamily="18" charset="0"/>
              </a:rPr>
              <a:t>Mobile OK </a:t>
            </a:r>
            <a:r>
              <a:rPr lang="es-AR" sz="4000" b="1" dirty="0" err="1">
                <a:latin typeface="Arial Narrow" panose="020B0606020202030204" pitchFamily="34" charset="0"/>
                <a:ea typeface="Times New Roman" panose="02020603050405020304" pitchFamily="18" charset="0"/>
                <a:cs typeface="Times New Roman" panose="02020603050405020304" pitchFamily="18" charset="0"/>
              </a:rPr>
              <a:t>Checker</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 </a:t>
            </a:r>
            <a:r>
              <a:rPr lang="es-AR" sz="4000" b="1" dirty="0" smtClean="0">
                <a:latin typeface="Arial Narrow" panose="020B0606020202030204" pitchFamily="34" charset="0"/>
                <a:ea typeface="Times New Roman" panose="02020603050405020304" pitchFamily="18" charset="0"/>
                <a:cs typeface="Times New Roman" panose="02020603050405020304" pitchFamily="18" charset="0"/>
              </a:rPr>
              <a:t>- </a:t>
            </a:r>
            <a:r>
              <a:rPr lang="es-AR" sz="4000" b="1" dirty="0" smtClean="0"/>
              <a:t>Detalle </a:t>
            </a:r>
            <a:r>
              <a:rPr lang="es-AR" sz="4000" b="1" dirty="0" smtClean="0"/>
              <a:t>del Error</a:t>
            </a:r>
            <a:endParaRPr lang="es-AR" sz="4000" dirty="0"/>
          </a:p>
        </p:txBody>
      </p:sp>
      <p:sp>
        <p:nvSpPr>
          <p:cNvPr id="4" name="Marcador de pie de página 3"/>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30</a:t>
            </a:fld>
            <a:endParaRPr lang="es-AR"/>
          </a:p>
        </p:txBody>
      </p:sp>
    </p:spTree>
    <p:extLst>
      <p:ext uri="{BB962C8B-B14F-4D97-AF65-F5344CB8AC3E}">
        <p14:creationId xmlns:p14="http://schemas.microsoft.com/office/powerpoint/2010/main" val="35702220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8191281" cy="1323439"/>
          </a:xfrm>
          <a:prstGeom prst="rect">
            <a:avLst/>
          </a:prstGeom>
        </p:spPr>
        <p:txBody>
          <a:bodyPr wrap="none">
            <a:spAutoFit/>
          </a:bodyPr>
          <a:lstStyle/>
          <a:p>
            <a:r>
              <a:rPr lang="es-AR" sz="4000" b="1" dirty="0" smtClean="0"/>
              <a:t>Validadores - </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Mobile </a:t>
            </a:r>
            <a:r>
              <a:rPr lang="es-AR" sz="4000" b="1" dirty="0" smtClean="0">
                <a:latin typeface="Arial Narrow" panose="020B0606020202030204" pitchFamily="34" charset="0"/>
                <a:ea typeface="Times New Roman" panose="02020603050405020304" pitchFamily="18" charset="0"/>
                <a:cs typeface="Times New Roman" panose="02020603050405020304" pitchFamily="18" charset="0"/>
              </a:rPr>
              <a:t>OK </a:t>
            </a:r>
            <a:r>
              <a:rPr lang="es-AR" sz="4000" b="1" dirty="0" err="1">
                <a:latin typeface="Arial Narrow" panose="020B0606020202030204" pitchFamily="34" charset="0"/>
                <a:ea typeface="Times New Roman" panose="02020603050405020304" pitchFamily="18" charset="0"/>
                <a:cs typeface="Times New Roman" panose="02020603050405020304" pitchFamily="18" charset="0"/>
              </a:rPr>
              <a:t>Checker</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 (W3C)</a:t>
            </a:r>
          </a:p>
          <a:p>
            <a:r>
              <a:rPr lang="es-AR" sz="4000" b="1" dirty="0" smtClean="0"/>
              <a:t> </a:t>
            </a:r>
            <a:endParaRPr lang="es-AR" sz="4000" b="1" dirty="0"/>
          </a:p>
        </p:txBody>
      </p:sp>
      <p:sp>
        <p:nvSpPr>
          <p:cNvPr id="6" name="CuadroTexto 5"/>
          <p:cNvSpPr txBox="1"/>
          <p:nvPr/>
        </p:nvSpPr>
        <p:spPr>
          <a:xfrm>
            <a:off x="352051" y="1140166"/>
            <a:ext cx="10204419" cy="846386"/>
          </a:xfrm>
          <a:prstGeom prst="rect">
            <a:avLst/>
          </a:prstGeom>
          <a:noFill/>
        </p:spPr>
        <p:txBody>
          <a:bodyPr wrap="square" rtlCol="0">
            <a:spAutoFit/>
          </a:bodyPr>
          <a:lstStyle/>
          <a:p>
            <a:pPr eaLnBrk="0" fontAlgn="base" hangingPunct="0">
              <a:spcBef>
                <a:spcPct val="0"/>
              </a:spcBef>
              <a:spcAft>
                <a:spcPct val="0"/>
              </a:spcAft>
            </a:pPr>
            <a:r>
              <a:rPr lang="es-AR" sz="2400" b="1" dirty="0" smtClean="0">
                <a:cs typeface="Times New Roman" panose="02020603050405020304" pitchFamily="18" charset="0"/>
              </a:rPr>
              <a:t>Informe de validación Mobile </a:t>
            </a:r>
            <a:r>
              <a:rPr lang="es-AR" sz="2400" b="1" dirty="0">
                <a:cs typeface="Times New Roman" panose="02020603050405020304" pitchFamily="18" charset="0"/>
              </a:rPr>
              <a:t>Ok </a:t>
            </a:r>
            <a:r>
              <a:rPr lang="es-AR" sz="2400" b="1" dirty="0" err="1" smtClean="0">
                <a:cs typeface="Times New Roman" panose="02020603050405020304" pitchFamily="18" charset="0"/>
              </a:rPr>
              <a:t>Checker</a:t>
            </a:r>
            <a:r>
              <a:rPr lang="es-AR" sz="2400" b="1" dirty="0" smtClean="0">
                <a:cs typeface="Times New Roman" panose="02020603050405020304" pitchFamily="18" charset="0"/>
              </a:rPr>
              <a:t>:      </a:t>
            </a:r>
          </a:p>
          <a:p>
            <a:endParaRPr lang="es-AR" sz="25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31</a:t>
            </a:fld>
            <a:endParaRPr lang="es-AR"/>
          </a:p>
        </p:txBody>
      </p:sp>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25" y="1853286"/>
            <a:ext cx="10733458" cy="343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94948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8191281" cy="1323439"/>
          </a:xfrm>
          <a:prstGeom prst="rect">
            <a:avLst/>
          </a:prstGeom>
        </p:spPr>
        <p:txBody>
          <a:bodyPr wrap="none">
            <a:spAutoFit/>
          </a:bodyPr>
          <a:lstStyle/>
          <a:p>
            <a:r>
              <a:rPr lang="es-AR" sz="4000" b="1" dirty="0" smtClean="0"/>
              <a:t>Validadores - </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Mobile </a:t>
            </a:r>
            <a:r>
              <a:rPr lang="es-AR" sz="4000" b="1" dirty="0" smtClean="0">
                <a:latin typeface="Arial Narrow" panose="020B0606020202030204" pitchFamily="34" charset="0"/>
                <a:ea typeface="Times New Roman" panose="02020603050405020304" pitchFamily="18" charset="0"/>
                <a:cs typeface="Times New Roman" panose="02020603050405020304" pitchFamily="18" charset="0"/>
              </a:rPr>
              <a:t>OK </a:t>
            </a:r>
            <a:r>
              <a:rPr lang="es-AR" sz="4000" b="1" dirty="0" err="1">
                <a:latin typeface="Arial Narrow" panose="020B0606020202030204" pitchFamily="34" charset="0"/>
                <a:ea typeface="Times New Roman" panose="02020603050405020304" pitchFamily="18" charset="0"/>
                <a:cs typeface="Times New Roman" panose="02020603050405020304" pitchFamily="18" charset="0"/>
              </a:rPr>
              <a:t>Checker</a:t>
            </a:r>
            <a:r>
              <a:rPr lang="es-AR" sz="4000" b="1" dirty="0">
                <a:latin typeface="Arial Narrow" panose="020B0606020202030204" pitchFamily="34" charset="0"/>
                <a:ea typeface="Times New Roman" panose="02020603050405020304" pitchFamily="18" charset="0"/>
                <a:cs typeface="Times New Roman" panose="02020603050405020304" pitchFamily="18" charset="0"/>
              </a:rPr>
              <a:t> (W3C)</a:t>
            </a:r>
          </a:p>
          <a:p>
            <a:r>
              <a:rPr lang="es-AR" sz="4000" b="1" dirty="0" smtClean="0"/>
              <a:t> </a:t>
            </a:r>
            <a:endParaRPr lang="es-AR" sz="4000" b="1" dirty="0"/>
          </a:p>
        </p:txBody>
      </p:sp>
      <p:sp>
        <p:nvSpPr>
          <p:cNvPr id="6" name="CuadroTexto 5"/>
          <p:cNvSpPr txBox="1"/>
          <p:nvPr/>
        </p:nvSpPr>
        <p:spPr>
          <a:xfrm>
            <a:off x="352051" y="1140166"/>
            <a:ext cx="2379117" cy="2323713"/>
          </a:xfrm>
          <a:prstGeom prst="rect">
            <a:avLst/>
          </a:prstGeom>
          <a:noFill/>
        </p:spPr>
        <p:txBody>
          <a:bodyPr wrap="square" rtlCol="0">
            <a:spAutoFit/>
          </a:bodyPr>
          <a:lstStyle/>
          <a:p>
            <a:pPr eaLnBrk="0" fontAlgn="base" hangingPunct="0">
              <a:spcBef>
                <a:spcPct val="0"/>
              </a:spcBef>
              <a:spcAft>
                <a:spcPct val="0"/>
              </a:spcAft>
            </a:pPr>
            <a:r>
              <a:rPr lang="es-AR" sz="2400" b="1" dirty="0" smtClean="0">
                <a:cs typeface="Times New Roman" panose="02020603050405020304" pitchFamily="18" charset="0"/>
              </a:rPr>
              <a:t>Análisis de Informe de validación Mobile </a:t>
            </a:r>
            <a:r>
              <a:rPr lang="es-AR" sz="2400" b="1" dirty="0">
                <a:cs typeface="Times New Roman" panose="02020603050405020304" pitchFamily="18" charset="0"/>
              </a:rPr>
              <a:t>Ok </a:t>
            </a:r>
            <a:r>
              <a:rPr lang="es-AR" sz="2400" b="1" dirty="0" err="1" smtClean="0">
                <a:cs typeface="Times New Roman" panose="02020603050405020304" pitchFamily="18" charset="0"/>
              </a:rPr>
              <a:t>Checker</a:t>
            </a:r>
            <a:r>
              <a:rPr lang="es-AR" sz="2400" b="1" dirty="0" smtClean="0">
                <a:cs typeface="Times New Roman" panose="02020603050405020304" pitchFamily="18" charset="0"/>
              </a:rPr>
              <a:t>:      </a:t>
            </a:r>
          </a:p>
          <a:p>
            <a:endParaRPr lang="es-AR" sz="25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32</a:t>
            </a:fld>
            <a:endParaRPr lang="es-AR"/>
          </a:p>
        </p:txBody>
      </p:sp>
      <p:graphicFrame>
        <p:nvGraphicFramePr>
          <p:cNvPr id="9" name="Tabla 8"/>
          <p:cNvGraphicFramePr>
            <a:graphicFrameLocks noGrp="1"/>
          </p:cNvGraphicFramePr>
          <p:nvPr>
            <p:extLst>
              <p:ext uri="{D42A27DB-BD31-4B8C-83A1-F6EECF244321}">
                <p14:modId xmlns:p14="http://schemas.microsoft.com/office/powerpoint/2010/main" val="1576494638"/>
              </p:ext>
            </p:extLst>
          </p:nvPr>
        </p:nvGraphicFramePr>
        <p:xfrm>
          <a:off x="2144800" y="1140166"/>
          <a:ext cx="9394370" cy="4944935"/>
        </p:xfrm>
        <a:graphic>
          <a:graphicData uri="http://schemas.openxmlformats.org/drawingml/2006/table">
            <a:tbl>
              <a:tblPr firstRow="1" firstCol="1" bandRow="1"/>
              <a:tblGrid>
                <a:gridCol w="3230867"/>
                <a:gridCol w="6163503"/>
              </a:tblGrid>
              <a:tr h="166810">
                <a:tc gridSpan="2">
                  <a:txBody>
                    <a:bodyPr/>
                    <a:lstStyle/>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Detalle de Fallas Detectadas por MobileOK Checker</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ES"/>
                    </a:p>
                  </a:txBody>
                  <a:tcPr/>
                </a:tc>
              </a:tr>
              <a:tr h="199285">
                <a:tc>
                  <a:txBody>
                    <a:bodyPr/>
                    <a:lstStyle/>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Mejor Práctica que NO se cumple</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5000"/>
                        </a:lnSpc>
                        <a:spcAft>
                          <a:spcPts val="0"/>
                        </a:spcAft>
                      </a:pPr>
                      <a:r>
                        <a:rPr lang="es-AR" sz="1400" b="1">
                          <a:effectLst/>
                          <a:latin typeface="Calibri" panose="020F0502020204030204" pitchFamily="34" charset="0"/>
                          <a:ea typeface="Times New Roman" panose="02020603050405020304" pitchFamily="18" charset="0"/>
                          <a:cs typeface="Times New Roman" panose="02020603050405020304" pitchFamily="18" charset="0"/>
                        </a:rPr>
                        <a:t>Análisis de la Falla</a:t>
                      </a:r>
                      <a:endParaRPr lang="es-ES"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920506">
                <a:tc>
                  <a:txBody>
                    <a:bodyPr/>
                    <a:lstStyle/>
                    <a:p>
                      <a:pPr>
                        <a:lnSpc>
                          <a:spcPct val="105000"/>
                        </a:lnSpc>
                        <a:spcAft>
                          <a:spcPts val="0"/>
                        </a:spcAft>
                      </a:pPr>
                      <a:r>
                        <a:rPr lang="es-AR" sz="1400" b="1">
                          <a:effectLst/>
                          <a:latin typeface="Calibri" panose="020F0502020204030204" pitchFamily="34" charset="0"/>
                          <a:ea typeface="Times New Roman" panose="02020603050405020304" pitchFamily="18" charset="0"/>
                          <a:cs typeface="Times New Roman" panose="02020603050405020304" pitchFamily="18" charset="0"/>
                        </a:rPr>
                        <a:t>PAGE SIZE LIMIT</a:t>
                      </a:r>
                      <a:endParaRPr lang="es-ES"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s-AR" sz="1400">
                          <a:effectLst/>
                          <a:latin typeface="Calibri" panose="020F0502020204030204" pitchFamily="34" charset="0"/>
                          <a:ea typeface="Times New Roman" panose="02020603050405020304" pitchFamily="18" charset="0"/>
                          <a:cs typeface="Times New Roman" panose="02020603050405020304" pitchFamily="18" charset="0"/>
                        </a:rPr>
                        <a:t>El tamaño de la página supera los 20 Kb aconsejable para páginas móviles considerando las limitaciones de memoria de los dispositivos (generando alto costo y tiempo de espera en redes móviles).</a:t>
                      </a:r>
                      <a:endParaRPr lang="es-ES"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3589">
                <a:tc>
                  <a:txBody>
                    <a:bodyPr/>
                    <a:lstStyle/>
                    <a:p>
                      <a:pPr>
                        <a:lnSpc>
                          <a:spcPct val="105000"/>
                        </a:lnSpc>
                        <a:spcAft>
                          <a:spcPts val="0"/>
                        </a:spcAft>
                      </a:pPr>
                      <a:r>
                        <a:rPr lang="es-AR" sz="1400" b="1">
                          <a:effectLst/>
                          <a:latin typeface="Calibri" panose="020F0502020204030204" pitchFamily="34" charset="0"/>
                          <a:ea typeface="Times New Roman" panose="02020603050405020304" pitchFamily="18" charset="0"/>
                          <a:cs typeface="Times New Roman" panose="02020603050405020304" pitchFamily="18" charset="0"/>
                        </a:rPr>
                        <a:t>CONTENT FORMAT SUPPORT</a:t>
                      </a:r>
                      <a:endParaRPr lang="es-ES"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s-AR" sz="1400">
                          <a:effectLst/>
                          <a:latin typeface="Calibri" panose="020F0502020204030204" pitchFamily="34" charset="0"/>
                          <a:ea typeface="Times New Roman" panose="02020603050405020304" pitchFamily="18" charset="0"/>
                          <a:cs typeface="Times New Roman" panose="02020603050405020304" pitchFamily="18" charset="0"/>
                        </a:rPr>
                        <a:t>La hoja de estilo CSS no es sintácticamente válida.  Esto provoca problemas de compatibilidad de formato del contenido  con el dispositivo. Los navegadores pueden no ser capaces de mostrar el contenido como se espera. </a:t>
                      </a:r>
                      <a:endParaRPr lang="es-ES"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67281">
                <a:tc>
                  <a:txBody>
                    <a:bodyPr/>
                    <a:lstStyle/>
                    <a:p>
                      <a:pPr>
                        <a:lnSpc>
                          <a:spcPct val="105000"/>
                        </a:lnSpc>
                        <a:spcAft>
                          <a:spcPts val="0"/>
                        </a:spcAft>
                      </a:pPr>
                      <a:r>
                        <a:rPr lang="es-AR" sz="1400" b="1">
                          <a:effectLst/>
                          <a:latin typeface="Calibri" panose="020F0502020204030204" pitchFamily="34" charset="0"/>
                          <a:ea typeface="Times New Roman" panose="02020603050405020304" pitchFamily="18" charset="0"/>
                          <a:cs typeface="Times New Roman" panose="02020603050405020304" pitchFamily="18" charset="0"/>
                        </a:rPr>
                        <a:t>CHARACTER ENCODING SUPPORT</a:t>
                      </a:r>
                      <a:endParaRPr lang="es-ES"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s-AR" sz="1400">
                          <a:effectLst/>
                          <a:latin typeface="Calibri" panose="020F0502020204030204" pitchFamily="34" charset="0"/>
                          <a:ea typeface="Times New Roman" panose="02020603050405020304" pitchFamily="18" charset="0"/>
                          <a:cs typeface="Times New Roman" panose="02020603050405020304" pitchFamily="18" charset="0"/>
                        </a:rPr>
                        <a:t>En la página no se usa codificación UTF-8, por lo cual no se asegura que la codificación de caracteres del contenido sea compatible con los dispositivos. Utilizar codificación UTF-8 incrementaría significativamente las chances de que la página sea mostrada apropiadamente en los navegadores.  </a:t>
                      </a:r>
                      <a:endParaRPr lang="es-ES"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93261">
                <a:tc>
                  <a:txBody>
                    <a:bodyPr/>
                    <a:lstStyle/>
                    <a:p>
                      <a:pPr>
                        <a:lnSpc>
                          <a:spcPct val="105000"/>
                        </a:lnSpc>
                        <a:spcAft>
                          <a:spcPts val="0"/>
                        </a:spcAft>
                      </a:pPr>
                      <a:r>
                        <a:rPr lang="es-AR" sz="1400" b="1">
                          <a:effectLst/>
                          <a:latin typeface="Calibri" panose="020F0502020204030204" pitchFamily="34" charset="0"/>
                          <a:ea typeface="Times New Roman" panose="02020603050405020304" pitchFamily="18" charset="0"/>
                          <a:cs typeface="Times New Roman" panose="02020603050405020304" pitchFamily="18" charset="0"/>
                        </a:rPr>
                        <a:t>CACHING</a:t>
                      </a:r>
                      <a:endParaRPr lang="es-ES"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s-AR" sz="1400">
                          <a:effectLst/>
                          <a:latin typeface="Calibri" panose="020F0502020204030204" pitchFamily="34" charset="0"/>
                          <a:ea typeface="Times New Roman" panose="02020603050405020304" pitchFamily="18" charset="0"/>
                          <a:cs typeface="Times New Roman" panose="02020603050405020304" pitchFamily="18" charset="0"/>
                        </a:rPr>
                        <a:t>No se utiliza ningún mecanismo de caching de información. Por lo cual no ayuda a que el navegador reduzca el número de accesos a la red y  logre que se acelera y sea menos costoso la carga de las páginas. Al no usar caching necesita recargar hojas de estilos, imágenes o páginas afectando el rendimiento y aumento el costo de uso.</a:t>
                      </a:r>
                      <a:endParaRPr lang="es-ES"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2242">
                <a:tc>
                  <a:txBody>
                    <a:bodyPr/>
                    <a:lstStyle/>
                    <a:p>
                      <a:pPr>
                        <a:lnSpc>
                          <a:spcPct val="105000"/>
                        </a:lnSpc>
                        <a:spcAft>
                          <a:spcPts val="0"/>
                        </a:spcAft>
                      </a:pPr>
                      <a:r>
                        <a:rPr lang="es-AR" sz="1400" b="1">
                          <a:effectLst/>
                          <a:latin typeface="Calibri" panose="020F0502020204030204" pitchFamily="34" charset="0"/>
                          <a:ea typeface="Times New Roman" panose="02020603050405020304" pitchFamily="18" charset="0"/>
                          <a:cs typeface="Times New Roman" panose="02020603050405020304" pitchFamily="18" charset="0"/>
                        </a:rPr>
                        <a:t>MINIMIZE</a:t>
                      </a:r>
                      <a:endParaRPr lang="es-ES"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1000"/>
                        </a:spcAft>
                      </a:pPr>
                      <a:r>
                        <a:rPr lang="es-AR" sz="1400" dirty="0">
                          <a:effectLst/>
                          <a:latin typeface="Calibri" panose="020F0502020204030204" pitchFamily="34" charset="0"/>
                          <a:ea typeface="Times New Roman" panose="02020603050405020304" pitchFamily="18" charset="0"/>
                          <a:cs typeface="Times New Roman" panose="02020603050405020304" pitchFamily="18" charset="0"/>
                        </a:rPr>
                        <a:t>Considerando las limitaciones de las redes móviles enviar espacios o comentarios extraños puede hacer que las páginas funcionen más lento aumentando el costo de carga. </a:t>
                      </a:r>
                      <a:r>
                        <a:rPr lang="es-ES" sz="1400" dirty="0">
                          <a:effectLst/>
                          <a:latin typeface="Calibri" panose="020F0502020204030204" pitchFamily="34" charset="0"/>
                          <a:ea typeface="Times New Roman" panose="02020603050405020304" pitchFamily="18" charset="0"/>
                          <a:cs typeface="Times New Roman" panose="02020603050405020304" pitchFamily="18" charset="0"/>
                        </a:rPr>
                        <a:t>Utilizar pocos Espacios en Blanco y evitar Comentarios.</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35156" marR="3515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79062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4" y="173733"/>
            <a:ext cx="10861871" cy="707886"/>
          </a:xfrm>
          <a:prstGeom prst="rect">
            <a:avLst/>
          </a:prstGeom>
        </p:spPr>
        <p:txBody>
          <a:bodyPr wrap="square">
            <a:spAutoFit/>
          </a:bodyPr>
          <a:lstStyle/>
          <a:p>
            <a:r>
              <a:rPr lang="es-AR" sz="4000" b="1" dirty="0" smtClean="0"/>
              <a:t>Validadores Online </a:t>
            </a:r>
            <a:r>
              <a:rPr lang="es-AR" sz="4000" b="1" dirty="0" smtClean="0"/>
              <a:t>– </a:t>
            </a:r>
            <a:r>
              <a:rPr lang="es-AR" sz="4000" b="1" dirty="0" err="1" smtClean="0"/>
              <a:t>Markup</a:t>
            </a:r>
            <a:r>
              <a:rPr lang="es-AR" sz="4000" b="1" dirty="0" smtClean="0"/>
              <a:t> </a:t>
            </a:r>
            <a:r>
              <a:rPr lang="es-AR" sz="4000" b="1" dirty="0" err="1" smtClean="0"/>
              <a:t>Validaction</a:t>
            </a:r>
            <a:r>
              <a:rPr lang="es-AR" sz="4000" b="1" dirty="0" smtClean="0"/>
              <a:t> </a:t>
            </a:r>
            <a:r>
              <a:rPr lang="es-AR" sz="4000" b="1" dirty="0" err="1" smtClean="0"/>
              <a:t>Service</a:t>
            </a:r>
            <a:endParaRPr lang="es-AR" sz="4000"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33</a:t>
            </a:fld>
            <a:endParaRPr lang="es-AR"/>
          </a:p>
        </p:txBody>
      </p:sp>
      <p:sp>
        <p:nvSpPr>
          <p:cNvPr id="6" name="CuadroTexto 5"/>
          <p:cNvSpPr txBox="1"/>
          <p:nvPr/>
        </p:nvSpPr>
        <p:spPr>
          <a:xfrm>
            <a:off x="352051" y="1593914"/>
            <a:ext cx="10204419" cy="4170372"/>
          </a:xfrm>
          <a:prstGeom prst="rect">
            <a:avLst/>
          </a:prstGeom>
          <a:noFill/>
        </p:spPr>
        <p:txBody>
          <a:bodyPr wrap="square" rtlCol="0">
            <a:spAutoFit/>
          </a:bodyPr>
          <a:lstStyle/>
          <a:p>
            <a:pPr eaLnBrk="0" fontAlgn="base" hangingPunct="0">
              <a:spcBef>
                <a:spcPct val="0"/>
              </a:spcBef>
              <a:spcAft>
                <a:spcPct val="0"/>
              </a:spcAft>
            </a:pPr>
            <a:r>
              <a:rPr lang="es-AR" sz="2400" b="1" dirty="0">
                <a:cs typeface="Times New Roman" panose="02020603050405020304" pitchFamily="18" charset="0"/>
              </a:rPr>
              <a:t>Mobile </a:t>
            </a:r>
            <a:r>
              <a:rPr lang="es-AR" sz="2400" b="1" dirty="0" err="1">
                <a:latin typeface="Arial Narrow" panose="020B0606020202030204" pitchFamily="34" charset="0"/>
                <a:cs typeface="Times New Roman" panose="02020603050405020304" pitchFamily="18" charset="0"/>
              </a:rPr>
              <a:t>Markup</a:t>
            </a:r>
            <a:r>
              <a:rPr lang="es-AR" sz="2400" b="1" dirty="0">
                <a:latin typeface="Arial Narrow" panose="020B0606020202030204" pitchFamily="34" charset="0"/>
                <a:cs typeface="Times New Roman" panose="02020603050405020304" pitchFamily="18" charset="0"/>
              </a:rPr>
              <a:t> </a:t>
            </a:r>
            <a:r>
              <a:rPr lang="es-AR" sz="2400" b="1" dirty="0" err="1">
                <a:latin typeface="Arial Narrow" panose="020B0606020202030204" pitchFamily="34" charset="0"/>
                <a:cs typeface="Times New Roman" panose="02020603050405020304" pitchFamily="18" charset="0"/>
              </a:rPr>
              <a:t>Validation</a:t>
            </a:r>
            <a:r>
              <a:rPr lang="es-AR" sz="2400" b="1" dirty="0">
                <a:latin typeface="Arial Narrow" panose="020B0606020202030204" pitchFamily="34" charset="0"/>
                <a:cs typeface="Times New Roman" panose="02020603050405020304" pitchFamily="18" charset="0"/>
              </a:rPr>
              <a:t> </a:t>
            </a:r>
            <a:r>
              <a:rPr lang="es-AR" sz="2400" b="1" dirty="0" err="1">
                <a:latin typeface="Arial Narrow" panose="020B0606020202030204" pitchFamily="34" charset="0"/>
                <a:cs typeface="Times New Roman" panose="02020603050405020304" pitchFamily="18" charset="0"/>
              </a:rPr>
              <a:t>Service</a:t>
            </a:r>
            <a:r>
              <a:rPr lang="es-AR" sz="2400" b="1" dirty="0" smtClean="0">
                <a:cs typeface="Times New Roman" panose="02020603050405020304" pitchFamily="18" charset="0"/>
              </a:rPr>
              <a:t>:      </a:t>
            </a:r>
          </a:p>
          <a:p>
            <a:pPr marL="342900" indent="-342900" eaLnBrk="0" fontAlgn="base" hangingPunct="0">
              <a:spcBef>
                <a:spcPct val="0"/>
              </a:spcBef>
              <a:spcAft>
                <a:spcPct val="0"/>
              </a:spcAft>
              <a:buFont typeface="Arial" panose="020B0604020202020204" pitchFamily="34" charset="0"/>
              <a:buChar char="•"/>
            </a:pPr>
            <a:r>
              <a:rPr lang="es-AR" sz="2400" dirty="0">
                <a:cs typeface="Times New Roman" panose="02020603050405020304" pitchFamily="18" charset="0"/>
              </a:rPr>
              <a:t>Servicio </a:t>
            </a:r>
            <a:r>
              <a:rPr lang="es-AR" sz="2400" dirty="0">
                <a:cs typeface="Times New Roman" panose="02020603050405020304" pitchFamily="18" charset="0"/>
              </a:rPr>
              <a:t>Web libre de W3C         </a:t>
            </a:r>
            <a:endParaRPr lang="es-AR" sz="2400" dirty="0">
              <a:cs typeface="Times New Roman" panose="02020603050405020304" pitchFamily="18" charset="0"/>
            </a:endParaRPr>
          </a:p>
          <a:p>
            <a:pPr marL="342900" indent="-342900" eaLnBrk="0" fontAlgn="base" hangingPunct="0">
              <a:spcBef>
                <a:spcPct val="0"/>
              </a:spcBef>
              <a:spcAft>
                <a:spcPct val="0"/>
              </a:spcAft>
              <a:buFont typeface="Arial" panose="020B0604020202020204" pitchFamily="34" charset="0"/>
              <a:buChar char="•"/>
            </a:pPr>
            <a:r>
              <a:rPr lang="es-AR" sz="2400" dirty="0">
                <a:cs typeface="Times New Roman" panose="02020603050405020304" pitchFamily="18" charset="0"/>
              </a:rPr>
              <a:t>Tras el chequeo se obtiene:</a:t>
            </a:r>
          </a:p>
          <a:p>
            <a:pPr marL="800100" lvl="4" indent="-342900" eaLnBrk="0" fontAlgn="base" hangingPunct="0">
              <a:spcBef>
                <a:spcPct val="0"/>
              </a:spcBef>
              <a:spcAft>
                <a:spcPct val="0"/>
              </a:spcAft>
              <a:buFont typeface="Courier New" panose="02070309020205020404" pitchFamily="49" charset="0"/>
              <a:buChar char="o"/>
            </a:pPr>
            <a:r>
              <a:rPr lang="es-AR" sz="2400" dirty="0">
                <a:cs typeface="Times New Roman" panose="02020603050405020304" pitchFamily="18" charset="0"/>
              </a:rPr>
              <a:t>Líneas de código </a:t>
            </a:r>
            <a:r>
              <a:rPr lang="es-AR" sz="2400" dirty="0" err="1">
                <a:cs typeface="Times New Roman" panose="02020603050405020304" pitchFamily="18" charset="0"/>
              </a:rPr>
              <a:t>Html</a:t>
            </a:r>
            <a:r>
              <a:rPr lang="es-AR" sz="2400" dirty="0">
                <a:cs typeface="Times New Roman" panose="02020603050405020304" pitchFamily="18" charset="0"/>
              </a:rPr>
              <a:t>, </a:t>
            </a:r>
            <a:r>
              <a:rPr lang="es-AR" sz="2400" dirty="0" err="1">
                <a:cs typeface="Times New Roman" panose="02020603050405020304" pitchFamily="18" charset="0"/>
              </a:rPr>
              <a:t>Xhtml</a:t>
            </a:r>
            <a:r>
              <a:rPr lang="es-AR" sz="2400" dirty="0">
                <a:cs typeface="Times New Roman" panose="02020603050405020304" pitchFamily="18" charset="0"/>
              </a:rPr>
              <a:t>, etc. (que no cumplen)</a:t>
            </a:r>
          </a:p>
          <a:p>
            <a:pPr marL="800100" lvl="4" indent="-342900" eaLnBrk="0" fontAlgn="base" hangingPunct="0">
              <a:spcBef>
                <a:spcPct val="0"/>
              </a:spcBef>
              <a:spcAft>
                <a:spcPct val="0"/>
              </a:spcAft>
              <a:buFont typeface="Courier New" panose="02070309020205020404" pitchFamily="49" charset="0"/>
              <a:buChar char="o"/>
            </a:pPr>
            <a:r>
              <a:rPr lang="es-AR" sz="2400" dirty="0">
                <a:cs typeface="Times New Roman" panose="02020603050405020304" pitchFamily="18" charset="0"/>
              </a:rPr>
              <a:t>Descripción del problema</a:t>
            </a:r>
          </a:p>
          <a:p>
            <a:pPr marL="800100" lvl="4" indent="-342900" eaLnBrk="0" fontAlgn="base" hangingPunct="0">
              <a:spcBef>
                <a:spcPct val="0"/>
              </a:spcBef>
              <a:spcAft>
                <a:spcPct val="0"/>
              </a:spcAft>
              <a:buFont typeface="Courier New" panose="02070309020205020404" pitchFamily="49" charset="0"/>
              <a:buChar char="o"/>
            </a:pPr>
            <a:r>
              <a:rPr lang="es-AR" sz="2400" dirty="0">
                <a:cs typeface="Times New Roman" panose="02020603050405020304" pitchFamily="18" charset="0"/>
              </a:rPr>
              <a:t>Explicación de la causa y su solución (de algunos errores)</a:t>
            </a:r>
          </a:p>
          <a:p>
            <a:pPr marL="342900" indent="-342900" eaLnBrk="0" fontAlgn="base" hangingPunct="0">
              <a:spcBef>
                <a:spcPct val="0"/>
              </a:spcBef>
              <a:spcAft>
                <a:spcPct val="0"/>
              </a:spcAft>
              <a:buFont typeface="Arial" panose="020B0604020202020204" pitchFamily="34" charset="0"/>
              <a:buChar char="•"/>
            </a:pPr>
            <a:r>
              <a:rPr lang="es-AR" sz="2400" dirty="0" smtClean="0">
                <a:cs typeface="Times New Roman" panose="02020603050405020304" pitchFamily="18" charset="0"/>
              </a:rPr>
              <a:t>La </a:t>
            </a:r>
            <a:r>
              <a:rPr lang="es-AR" sz="2400" dirty="0">
                <a:cs typeface="Times New Roman" panose="02020603050405020304" pitchFamily="18" charset="0"/>
              </a:rPr>
              <a:t>Validación puede realizarse a partir de:</a:t>
            </a:r>
          </a:p>
          <a:p>
            <a:pPr marL="800100" lvl="4" indent="-342900" eaLnBrk="0" fontAlgn="base" hangingPunct="0">
              <a:spcBef>
                <a:spcPct val="0"/>
              </a:spcBef>
              <a:spcAft>
                <a:spcPct val="0"/>
              </a:spcAft>
              <a:buFont typeface="Courier New" panose="02070309020205020404" pitchFamily="49" charset="0"/>
              <a:buChar char="o"/>
            </a:pPr>
            <a:r>
              <a:rPr lang="es-AR" sz="2400" dirty="0" smtClean="0">
                <a:cs typeface="Times New Roman" panose="02020603050405020304" pitchFamily="18" charset="0"/>
              </a:rPr>
              <a:t>La </a:t>
            </a:r>
            <a:r>
              <a:rPr lang="es-AR" sz="2400" dirty="0">
                <a:cs typeface="Times New Roman" panose="02020603050405020304" pitchFamily="18" charset="0"/>
              </a:rPr>
              <a:t>URL de una pág. </a:t>
            </a:r>
            <a:r>
              <a:rPr lang="es-AR" sz="2400" dirty="0">
                <a:cs typeface="Times New Roman" panose="02020603050405020304" pitchFamily="18" charset="0"/>
              </a:rPr>
              <a:t>WEB </a:t>
            </a:r>
            <a:r>
              <a:rPr lang="es-AR" sz="2400" dirty="0" err="1">
                <a:cs typeface="Times New Roman" panose="02020603050405020304" pitchFamily="18" charset="0"/>
              </a:rPr>
              <a:t>ó</a:t>
            </a:r>
            <a:endParaRPr lang="es-AR" sz="2400" dirty="0">
              <a:cs typeface="Times New Roman" panose="02020603050405020304" pitchFamily="18" charset="0"/>
            </a:endParaRPr>
          </a:p>
          <a:p>
            <a:pPr marL="800100" lvl="4" indent="-342900" eaLnBrk="0" fontAlgn="base" hangingPunct="0">
              <a:spcBef>
                <a:spcPct val="0"/>
              </a:spcBef>
              <a:spcAft>
                <a:spcPct val="0"/>
              </a:spcAft>
              <a:buFont typeface="Courier New" panose="02070309020205020404" pitchFamily="49" charset="0"/>
              <a:buChar char="o"/>
            </a:pPr>
            <a:r>
              <a:rPr lang="es-AR" sz="2400" dirty="0">
                <a:cs typeface="Times New Roman" panose="02020603050405020304" pitchFamily="18" charset="0"/>
              </a:rPr>
              <a:t>Descargando el fichero desde nuestro ordenador </a:t>
            </a:r>
            <a:r>
              <a:rPr lang="es-AR" sz="2400" dirty="0" err="1">
                <a:cs typeface="Times New Roman" panose="02020603050405020304" pitchFamily="18" charset="0"/>
              </a:rPr>
              <a:t>ó</a:t>
            </a:r>
            <a:endParaRPr lang="es-AR" sz="2400" dirty="0">
              <a:cs typeface="Times New Roman" panose="02020603050405020304" pitchFamily="18" charset="0"/>
            </a:endParaRPr>
          </a:p>
          <a:p>
            <a:pPr marL="800100" lvl="4" indent="-342900" eaLnBrk="0" fontAlgn="base" hangingPunct="0">
              <a:spcBef>
                <a:spcPct val="0"/>
              </a:spcBef>
              <a:spcAft>
                <a:spcPct val="0"/>
              </a:spcAft>
              <a:buFont typeface="Courier New" panose="02070309020205020404" pitchFamily="49" charset="0"/>
              <a:buChar char="o"/>
            </a:pPr>
            <a:r>
              <a:rPr lang="es-AR" sz="2400" dirty="0">
                <a:cs typeface="Times New Roman" panose="02020603050405020304" pitchFamily="18" charset="0"/>
              </a:rPr>
              <a:t>Con parte del código fuente</a:t>
            </a:r>
          </a:p>
          <a:p>
            <a:endParaRPr lang="es-AR" sz="2500" dirty="0"/>
          </a:p>
        </p:txBody>
      </p:sp>
    </p:spTree>
    <p:extLst>
      <p:ext uri="{BB962C8B-B14F-4D97-AF65-F5344CB8AC3E}">
        <p14:creationId xmlns:p14="http://schemas.microsoft.com/office/powerpoint/2010/main" val="4115151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4" y="173733"/>
            <a:ext cx="10524987" cy="707886"/>
          </a:xfrm>
          <a:prstGeom prst="rect">
            <a:avLst/>
          </a:prstGeom>
        </p:spPr>
        <p:txBody>
          <a:bodyPr wrap="square">
            <a:spAutoFit/>
          </a:bodyPr>
          <a:lstStyle/>
          <a:p>
            <a:r>
              <a:rPr lang="es-AR" sz="4000" b="1" dirty="0" smtClean="0"/>
              <a:t>Validadores Online </a:t>
            </a:r>
            <a:r>
              <a:rPr lang="es-AR" sz="4000" b="1" dirty="0" smtClean="0"/>
              <a:t>– </a:t>
            </a:r>
            <a:r>
              <a:rPr lang="es-AR" sz="4000" b="1" dirty="0" err="1" smtClean="0"/>
              <a:t>Markup</a:t>
            </a:r>
            <a:r>
              <a:rPr lang="es-AR" sz="4000" b="1" dirty="0" smtClean="0"/>
              <a:t> </a:t>
            </a:r>
            <a:r>
              <a:rPr lang="es-AR" sz="4000" b="1" dirty="0" err="1" smtClean="0"/>
              <a:t>Validation</a:t>
            </a:r>
            <a:r>
              <a:rPr lang="es-AR" sz="4000" b="1" dirty="0" smtClean="0"/>
              <a:t> </a:t>
            </a:r>
            <a:r>
              <a:rPr lang="es-AR" sz="4000" b="1" dirty="0" err="1" smtClean="0"/>
              <a:t>Service</a:t>
            </a:r>
            <a:endParaRPr lang="es-AR" sz="4000"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34</a:t>
            </a:fld>
            <a:endParaRPr lang="es-AR"/>
          </a:p>
        </p:txBody>
      </p:sp>
      <p:pic>
        <p:nvPicPr>
          <p:cNvPr id="7" name="Marcador de contenido 3"/>
          <p:cNvPicPr>
            <a:picLocks noChangeAspect="1"/>
          </p:cNvPicPr>
          <p:nvPr/>
        </p:nvPicPr>
        <p:blipFill>
          <a:blip r:embed="rId2"/>
          <a:stretch>
            <a:fillRect/>
          </a:stretch>
        </p:blipFill>
        <p:spPr>
          <a:xfrm>
            <a:off x="209378" y="1006641"/>
            <a:ext cx="9026864" cy="3932739"/>
          </a:xfrm>
          <a:prstGeom prst="rect">
            <a:avLst/>
          </a:prstGeom>
        </p:spPr>
      </p:pic>
    </p:spTree>
    <p:extLst>
      <p:ext uri="{BB962C8B-B14F-4D97-AF65-F5344CB8AC3E}">
        <p14:creationId xmlns:p14="http://schemas.microsoft.com/office/powerpoint/2010/main" val="2200914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8788047" cy="707886"/>
          </a:xfrm>
          <a:prstGeom prst="rect">
            <a:avLst/>
          </a:prstGeom>
        </p:spPr>
        <p:txBody>
          <a:bodyPr wrap="none">
            <a:spAutoFit/>
          </a:bodyPr>
          <a:lstStyle/>
          <a:p>
            <a:r>
              <a:rPr lang="es-AR" sz="4000" b="1" dirty="0" smtClean="0"/>
              <a:t>Validadores </a:t>
            </a:r>
            <a:r>
              <a:rPr lang="es-AR" sz="4000" b="1" dirty="0"/>
              <a:t>- </a:t>
            </a:r>
            <a:r>
              <a:rPr lang="es-AR" sz="4000" b="1" dirty="0" err="1"/>
              <a:t>Markup</a:t>
            </a:r>
            <a:r>
              <a:rPr lang="es-AR" sz="4000" b="1" dirty="0"/>
              <a:t> </a:t>
            </a:r>
            <a:r>
              <a:rPr lang="es-AR" sz="4000" b="1" dirty="0" err="1"/>
              <a:t>Validation</a:t>
            </a:r>
            <a:r>
              <a:rPr lang="es-AR" sz="4000" b="1" dirty="0"/>
              <a:t> </a:t>
            </a:r>
            <a:r>
              <a:rPr lang="es-AR" sz="4000" b="1" dirty="0" err="1"/>
              <a:t>Service</a:t>
            </a:r>
            <a:r>
              <a:rPr lang="es-AR" sz="4000" b="1" dirty="0"/>
              <a:t> </a:t>
            </a:r>
            <a:endParaRPr lang="es-AR" sz="4000" b="1" dirty="0"/>
          </a:p>
        </p:txBody>
      </p:sp>
      <p:sp>
        <p:nvSpPr>
          <p:cNvPr id="6" name="CuadroTexto 5"/>
          <p:cNvSpPr txBox="1"/>
          <p:nvPr/>
        </p:nvSpPr>
        <p:spPr>
          <a:xfrm>
            <a:off x="352051" y="1140166"/>
            <a:ext cx="10204419" cy="461665"/>
          </a:xfrm>
          <a:prstGeom prst="rect">
            <a:avLst/>
          </a:prstGeom>
          <a:noFill/>
        </p:spPr>
        <p:txBody>
          <a:bodyPr wrap="square" rtlCol="0">
            <a:spAutoFit/>
          </a:bodyPr>
          <a:lstStyle/>
          <a:p>
            <a:pPr eaLnBrk="0" fontAlgn="base" hangingPunct="0">
              <a:spcBef>
                <a:spcPct val="0"/>
              </a:spcBef>
              <a:spcAft>
                <a:spcPct val="0"/>
              </a:spcAft>
            </a:pPr>
            <a:r>
              <a:rPr lang="es-AR" sz="2400" b="1" dirty="0" smtClean="0">
                <a:cs typeface="Times New Roman" panose="02020603050405020304" pitchFamily="18" charset="0"/>
              </a:rPr>
              <a:t>Cabecera de informe de validación </a:t>
            </a:r>
            <a:r>
              <a:rPr lang="es-AR" sz="2400" b="1" dirty="0" err="1"/>
              <a:t>Markup</a:t>
            </a:r>
            <a:r>
              <a:rPr lang="es-AR" sz="2400" b="1" dirty="0"/>
              <a:t> </a:t>
            </a:r>
            <a:r>
              <a:rPr lang="es-AR" sz="2400" b="1" dirty="0" err="1"/>
              <a:t>Validation</a:t>
            </a:r>
            <a:r>
              <a:rPr lang="es-AR" sz="2400" b="1" dirty="0"/>
              <a:t> </a:t>
            </a:r>
            <a:r>
              <a:rPr lang="es-AR" sz="2400" b="1" dirty="0" err="1"/>
              <a:t>Service</a:t>
            </a:r>
            <a:endParaRPr lang="es-AR" sz="25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35</a:t>
            </a:fld>
            <a:endParaRPr lang="es-AR"/>
          </a:p>
        </p:txBody>
      </p:sp>
      <p:pic>
        <p:nvPicPr>
          <p:cNvPr id="8" name="Imagen 7"/>
          <p:cNvPicPr>
            <a:picLocks noChangeAspect="1"/>
          </p:cNvPicPr>
          <p:nvPr/>
        </p:nvPicPr>
        <p:blipFill rotWithShape="1">
          <a:blip r:embed="rId2"/>
          <a:srcRect l="5745" t="4949" r="41834" b="15568"/>
          <a:stretch/>
        </p:blipFill>
        <p:spPr>
          <a:xfrm>
            <a:off x="865828" y="1601831"/>
            <a:ext cx="4861386" cy="2833772"/>
          </a:xfrm>
          <a:prstGeom prst="rect">
            <a:avLst/>
          </a:prstGeom>
          <a:effectLst/>
        </p:spPr>
      </p:pic>
      <p:pic>
        <p:nvPicPr>
          <p:cNvPr id="9" name="Picture 34"/>
          <p:cNvPicPr>
            <a:picLocks noChangeAspect="1" noChangeArrowheads="1"/>
          </p:cNvPicPr>
          <p:nvPr/>
        </p:nvPicPr>
        <p:blipFill rotWithShape="1">
          <a:blip r:embed="rId3">
            <a:extLst>
              <a:ext uri="{28A0092B-C50C-407E-A947-70E740481C1C}">
                <a14:useLocalDpi xmlns:a14="http://schemas.microsoft.com/office/drawing/2010/main" val="0"/>
              </a:ext>
            </a:extLst>
          </a:blip>
          <a:srcRect l="916" t="1434" r="34746" b="41329"/>
          <a:stretch/>
        </p:blipFill>
        <p:spPr bwMode="auto">
          <a:xfrm>
            <a:off x="3505788" y="3080934"/>
            <a:ext cx="8036506" cy="325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5421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4" y="173733"/>
            <a:ext cx="11137649" cy="707886"/>
          </a:xfrm>
          <a:prstGeom prst="rect">
            <a:avLst/>
          </a:prstGeom>
        </p:spPr>
        <p:txBody>
          <a:bodyPr wrap="square">
            <a:spAutoFit/>
          </a:bodyPr>
          <a:lstStyle/>
          <a:p>
            <a:r>
              <a:rPr lang="es-AR" sz="4000" b="1" dirty="0" smtClean="0"/>
              <a:t>Validadores Online - </a:t>
            </a:r>
            <a:r>
              <a:rPr lang="es-AR" sz="4000" b="1" dirty="0" err="1"/>
              <a:t>Markup</a:t>
            </a:r>
            <a:r>
              <a:rPr lang="es-AR" sz="4000" b="1" dirty="0"/>
              <a:t> </a:t>
            </a:r>
            <a:r>
              <a:rPr lang="es-AR" sz="4000" b="1" dirty="0" err="1"/>
              <a:t>Validation</a:t>
            </a:r>
            <a:r>
              <a:rPr lang="es-AR" sz="4000" b="1" dirty="0"/>
              <a:t> </a:t>
            </a:r>
            <a:r>
              <a:rPr lang="es-AR" sz="4000" b="1" dirty="0" err="1"/>
              <a:t>Service</a:t>
            </a:r>
            <a:r>
              <a:rPr lang="es-AR" sz="4000" b="1" dirty="0"/>
              <a:t> </a:t>
            </a:r>
            <a:endParaRPr lang="es-AR" sz="4000" dirty="0"/>
          </a:p>
        </p:txBody>
      </p:sp>
      <p:pic>
        <p:nvPicPr>
          <p:cNvPr id="5" name="Imagen 4"/>
          <p:cNvPicPr>
            <a:picLocks noChangeAspect="1"/>
          </p:cNvPicPr>
          <p:nvPr/>
        </p:nvPicPr>
        <p:blipFill>
          <a:blip r:embed="rId2"/>
          <a:stretch>
            <a:fillRect/>
          </a:stretch>
        </p:blipFill>
        <p:spPr>
          <a:xfrm>
            <a:off x="148281" y="881619"/>
            <a:ext cx="9992497" cy="4034906"/>
          </a:xfrm>
          <a:prstGeom prst="rect">
            <a:avLst/>
          </a:prstGeom>
        </p:spPr>
      </p:pic>
      <p:pic>
        <p:nvPicPr>
          <p:cNvPr id="6" name="Imagen 5"/>
          <p:cNvPicPr>
            <a:picLocks noChangeAspect="1"/>
          </p:cNvPicPr>
          <p:nvPr/>
        </p:nvPicPr>
        <p:blipFill>
          <a:blip r:embed="rId3"/>
          <a:stretch>
            <a:fillRect/>
          </a:stretch>
        </p:blipFill>
        <p:spPr>
          <a:xfrm>
            <a:off x="133519" y="4293364"/>
            <a:ext cx="10007259" cy="1737312"/>
          </a:xfrm>
          <a:prstGeom prst="rect">
            <a:avLst/>
          </a:prstGeom>
        </p:spPr>
      </p:pic>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36</a:t>
            </a:fld>
            <a:endParaRPr lang="es-AR"/>
          </a:p>
        </p:txBody>
      </p:sp>
    </p:spTree>
    <p:extLst>
      <p:ext uri="{BB962C8B-B14F-4D97-AF65-F5344CB8AC3E}">
        <p14:creationId xmlns:p14="http://schemas.microsoft.com/office/powerpoint/2010/main" val="30701421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8788047" cy="707886"/>
          </a:xfrm>
          <a:prstGeom prst="rect">
            <a:avLst/>
          </a:prstGeom>
        </p:spPr>
        <p:txBody>
          <a:bodyPr wrap="none">
            <a:spAutoFit/>
          </a:bodyPr>
          <a:lstStyle/>
          <a:p>
            <a:r>
              <a:rPr lang="es-AR" sz="4000" b="1" dirty="0" smtClean="0"/>
              <a:t>Validadores </a:t>
            </a:r>
            <a:r>
              <a:rPr lang="es-AR" sz="4000" b="1" dirty="0"/>
              <a:t>- </a:t>
            </a:r>
            <a:r>
              <a:rPr lang="es-AR" sz="4000" b="1" dirty="0" err="1"/>
              <a:t>Markup</a:t>
            </a:r>
            <a:r>
              <a:rPr lang="es-AR" sz="4000" b="1" dirty="0"/>
              <a:t> </a:t>
            </a:r>
            <a:r>
              <a:rPr lang="es-AR" sz="4000" b="1" dirty="0" err="1"/>
              <a:t>Validation</a:t>
            </a:r>
            <a:r>
              <a:rPr lang="es-AR" sz="4000" b="1" dirty="0"/>
              <a:t> </a:t>
            </a:r>
            <a:r>
              <a:rPr lang="es-AR" sz="4000" b="1" dirty="0" err="1"/>
              <a:t>Service</a:t>
            </a:r>
            <a:r>
              <a:rPr lang="es-AR" sz="4000" b="1" dirty="0"/>
              <a:t> </a:t>
            </a:r>
            <a:endParaRPr lang="es-AR" sz="4000" b="1" dirty="0"/>
          </a:p>
        </p:txBody>
      </p:sp>
      <p:sp>
        <p:nvSpPr>
          <p:cNvPr id="6" name="CuadroTexto 5"/>
          <p:cNvSpPr txBox="1"/>
          <p:nvPr/>
        </p:nvSpPr>
        <p:spPr>
          <a:xfrm>
            <a:off x="352051" y="1140166"/>
            <a:ext cx="2379117" cy="2693045"/>
          </a:xfrm>
          <a:prstGeom prst="rect">
            <a:avLst/>
          </a:prstGeom>
          <a:noFill/>
        </p:spPr>
        <p:txBody>
          <a:bodyPr wrap="square" rtlCol="0">
            <a:spAutoFit/>
          </a:bodyPr>
          <a:lstStyle/>
          <a:p>
            <a:pPr eaLnBrk="0" fontAlgn="base" hangingPunct="0">
              <a:spcBef>
                <a:spcPct val="0"/>
              </a:spcBef>
              <a:spcAft>
                <a:spcPct val="0"/>
              </a:spcAft>
            </a:pPr>
            <a:r>
              <a:rPr lang="es-AR" sz="2400" b="1" dirty="0" smtClean="0">
                <a:cs typeface="Times New Roman" panose="02020603050405020304" pitchFamily="18" charset="0"/>
              </a:rPr>
              <a:t>Análisis de Informe de validación </a:t>
            </a:r>
            <a:r>
              <a:rPr lang="es-AR" sz="2400" b="1" dirty="0" err="1"/>
              <a:t>Markup</a:t>
            </a:r>
            <a:r>
              <a:rPr lang="es-AR" sz="2400" b="1" dirty="0"/>
              <a:t> </a:t>
            </a:r>
            <a:r>
              <a:rPr lang="es-AR" sz="2400" b="1" dirty="0" err="1"/>
              <a:t>Validation</a:t>
            </a:r>
            <a:r>
              <a:rPr lang="es-AR" sz="2400" b="1" dirty="0"/>
              <a:t> </a:t>
            </a:r>
            <a:r>
              <a:rPr lang="es-AR" sz="2400" b="1" dirty="0" err="1"/>
              <a:t>Service</a:t>
            </a:r>
            <a:r>
              <a:rPr lang="es-AR" sz="2400" b="1" dirty="0"/>
              <a:t> </a:t>
            </a:r>
            <a:endParaRPr lang="es-AR" sz="2400" b="1" dirty="0" smtClean="0">
              <a:cs typeface="Times New Roman" panose="02020603050405020304" pitchFamily="18" charset="0"/>
            </a:endParaRPr>
          </a:p>
          <a:p>
            <a:endParaRPr lang="es-AR" sz="25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37</a:t>
            </a:fld>
            <a:endParaRPr lang="es-AR"/>
          </a:p>
        </p:txBody>
      </p:sp>
      <p:graphicFrame>
        <p:nvGraphicFramePr>
          <p:cNvPr id="7" name="Tabla 6"/>
          <p:cNvGraphicFramePr>
            <a:graphicFrameLocks noGrp="1"/>
          </p:cNvGraphicFramePr>
          <p:nvPr>
            <p:extLst>
              <p:ext uri="{D42A27DB-BD31-4B8C-83A1-F6EECF244321}">
                <p14:modId xmlns:p14="http://schemas.microsoft.com/office/powerpoint/2010/main" val="129114718"/>
              </p:ext>
            </p:extLst>
          </p:nvPr>
        </p:nvGraphicFramePr>
        <p:xfrm>
          <a:off x="2525077" y="1140166"/>
          <a:ext cx="7145020" cy="4650479"/>
        </p:xfrm>
        <a:graphic>
          <a:graphicData uri="http://schemas.openxmlformats.org/drawingml/2006/table">
            <a:tbl>
              <a:tblPr firstRow="1" firstCol="1" bandRow="1"/>
              <a:tblGrid>
                <a:gridCol w="3116691"/>
                <a:gridCol w="4028329"/>
              </a:tblGrid>
              <a:tr h="375437">
                <a:tc>
                  <a:txBody>
                    <a:bodyPr/>
                    <a:lstStyle/>
                    <a:p>
                      <a:pPr algn="ct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Mejor Práctica que NO se cumple</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Análisis de la Falla</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501747">
                <a:tc>
                  <a:txBody>
                    <a:bodyPr/>
                    <a:lstStyle/>
                    <a:p>
                      <a:pPr marL="0" marR="0" indent="0" algn="l" defTabSz="457200" rtl="0" eaLnBrk="1" fontAlgn="auto" latinLnBrk="0" hangingPunct="1">
                        <a:lnSpc>
                          <a:spcPct val="105000"/>
                        </a:lnSpc>
                        <a:spcBef>
                          <a:spcPts val="0"/>
                        </a:spcBef>
                        <a:spcAft>
                          <a:spcPts val="0"/>
                        </a:spcAft>
                        <a:buClrTx/>
                        <a:buSzTx/>
                        <a:buFontTx/>
                        <a:buNone/>
                        <a:tabLst/>
                        <a:defRPr/>
                      </a:pPr>
                      <a:r>
                        <a:rPr lang="es-AR" sz="1400" b="1" dirty="0" smtClean="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1</a:t>
                      </a:r>
                      <a:r>
                        <a:rPr lang="es-AR" sz="1400" b="1" dirty="0" smtClean="0">
                          <a:solidFill>
                            <a:srgbClr val="FF0000"/>
                          </a:solidFill>
                          <a:effectLst/>
                        </a:rPr>
                        <a:t>(cantidad de errores)</a:t>
                      </a:r>
                      <a:endParaRPr lang="es-ES" sz="1400" b="1" dirty="0" smtClean="0">
                        <a:solidFill>
                          <a:srgbClr val="FF0000"/>
                        </a:solidFill>
                        <a:effectLst/>
                      </a:endParaRPr>
                    </a:p>
                    <a:p>
                      <a:pPr>
                        <a:lnSpc>
                          <a:spcPct val="105000"/>
                        </a:lnSpc>
                        <a:spcAft>
                          <a:spcPts val="0"/>
                        </a:spcAft>
                      </a:pPr>
                      <a:endParaRPr lang="es-ES" sz="1400" dirty="0">
                        <a:solidFill>
                          <a:srgbClr val="FF0000"/>
                        </a:solidFill>
                        <a:effectLst/>
                        <a:latin typeface="Arial Narrow" panose="020B0606020202030204" pitchFamily="34" charset="0"/>
                        <a:ea typeface="Times New Roman" panose="02020603050405020304" pitchFamily="18" charset="0"/>
                        <a:cs typeface="Times New Roman" panose="02020603050405020304" pitchFamily="18" charset="0"/>
                      </a:endParaRPr>
                    </a:p>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CHARACTER ENCODING SUPPORT y CHARACTER_ENCODING_USE</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s-AR" sz="1400" dirty="0" smtClean="0">
                          <a:effectLst/>
                          <a:latin typeface="Calibri" panose="020F0502020204030204" pitchFamily="34" charset="0"/>
                          <a:ea typeface="Times New Roman" panose="02020603050405020304" pitchFamily="18" charset="0"/>
                          <a:cs typeface="Times New Roman" panose="02020603050405020304" pitchFamily="18" charset="0"/>
                        </a:rPr>
                        <a:t>No se </a:t>
                      </a:r>
                      <a:r>
                        <a:rPr lang="es-AR" sz="1400" dirty="0">
                          <a:effectLst/>
                          <a:latin typeface="Calibri" panose="020F0502020204030204" pitchFamily="34" charset="0"/>
                          <a:ea typeface="Times New Roman" panose="02020603050405020304" pitchFamily="18" charset="0"/>
                          <a:cs typeface="Times New Roman" panose="02020603050405020304" pitchFamily="18" charset="0"/>
                        </a:rPr>
                        <a:t>usa codificación UTF-8</a:t>
                      </a:r>
                      <a:r>
                        <a:rPr lang="es-AR" sz="1400" dirty="0" smtClean="0">
                          <a:effectLst/>
                          <a:latin typeface="Calibri" panose="020F0502020204030204" pitchFamily="34" charset="0"/>
                          <a:ea typeface="Times New Roman" panose="02020603050405020304" pitchFamily="18" charset="0"/>
                          <a:cs typeface="Times New Roman" panose="02020603050405020304" pitchFamily="18" charset="0"/>
                        </a:rPr>
                        <a:t>, </a:t>
                      </a:r>
                    </a:p>
                    <a:p>
                      <a:pPr>
                        <a:lnSpc>
                          <a:spcPct val="105000"/>
                        </a:lnSpc>
                        <a:spcAft>
                          <a:spcPts val="0"/>
                        </a:spcAft>
                      </a:pPr>
                      <a:r>
                        <a:rPr lang="es-AR" sz="1400" dirty="0" smtClean="0">
                          <a:effectLst/>
                          <a:latin typeface="Calibri" panose="020F0502020204030204" pitchFamily="34" charset="0"/>
                          <a:ea typeface="Times New Roman" panose="02020603050405020304" pitchFamily="18" charset="0"/>
                          <a:cs typeface="Times New Roman" panose="02020603050405020304" pitchFamily="18" charset="0"/>
                        </a:rPr>
                        <a:t>No </a:t>
                      </a:r>
                      <a:r>
                        <a:rPr lang="es-AR" sz="1400" dirty="0">
                          <a:effectLst/>
                          <a:latin typeface="Calibri" panose="020F0502020204030204" pitchFamily="34" charset="0"/>
                          <a:ea typeface="Times New Roman" panose="02020603050405020304" pitchFamily="18" charset="0"/>
                          <a:cs typeface="Times New Roman" panose="02020603050405020304" pitchFamily="18" charset="0"/>
                        </a:rPr>
                        <a:t>se asegura que la codificación de caracteres </a:t>
                      </a:r>
                      <a:r>
                        <a:rPr lang="es-AR" sz="1400" dirty="0" smtClean="0">
                          <a:effectLst/>
                          <a:latin typeface="Calibri" panose="020F0502020204030204" pitchFamily="34" charset="0"/>
                          <a:ea typeface="Times New Roman" panose="02020603050405020304" pitchFamily="18" charset="0"/>
                          <a:cs typeface="Times New Roman" panose="02020603050405020304" pitchFamily="18" charset="0"/>
                        </a:rPr>
                        <a:t>sea </a:t>
                      </a:r>
                      <a:r>
                        <a:rPr lang="es-AR" sz="1400" dirty="0">
                          <a:effectLst/>
                          <a:latin typeface="Calibri" panose="020F0502020204030204" pitchFamily="34" charset="0"/>
                          <a:ea typeface="Times New Roman" panose="02020603050405020304" pitchFamily="18" charset="0"/>
                          <a:cs typeface="Times New Roman" panose="02020603050405020304" pitchFamily="18" charset="0"/>
                        </a:rPr>
                        <a:t>compatible con los dispositivos.  Existe una declaración de codificación </a:t>
                      </a:r>
                      <a:r>
                        <a:rPr lang="es-AR" sz="1400" dirty="0" smtClean="0">
                          <a:effectLst/>
                          <a:latin typeface="Calibri" panose="020F0502020204030204" pitchFamily="34" charset="0"/>
                          <a:ea typeface="Times New Roman" panose="02020603050405020304" pitchFamily="18" charset="0"/>
                          <a:cs typeface="Times New Roman" panose="02020603050405020304" pitchFamily="18" charset="0"/>
                        </a:rPr>
                        <a:t>interna </a:t>
                      </a:r>
                      <a:r>
                        <a:rPr lang="es-AR" sz="1400" dirty="0">
                          <a:effectLst/>
                          <a:latin typeface="Calibri" panose="020F0502020204030204" pitchFamily="34" charset="0"/>
                          <a:ea typeface="Times New Roman" panose="02020603050405020304" pitchFamily="18" charset="0"/>
                          <a:cs typeface="Times New Roman" panose="02020603050405020304" pitchFamily="18" charset="0"/>
                        </a:rPr>
                        <a:t>UTF-8 pero que no es concordante con la codificación del documento que es Windows-1252.</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7183">
                <a:tc>
                  <a:txBody>
                    <a:bodyPr/>
                    <a:lstStyle/>
                    <a:p>
                      <a:pPr marL="0" marR="0" indent="0" algn="l" defTabSz="457200" rtl="0" eaLnBrk="1" fontAlgn="auto" latinLnBrk="0" hangingPunct="1">
                        <a:lnSpc>
                          <a:spcPct val="105000"/>
                        </a:lnSpc>
                        <a:spcBef>
                          <a:spcPts val="0"/>
                        </a:spcBef>
                        <a:spcAft>
                          <a:spcPts val="0"/>
                        </a:spcAft>
                        <a:buClrTx/>
                        <a:buSzTx/>
                        <a:buFontTx/>
                        <a:buNone/>
                        <a:tabLst/>
                        <a:defRPr/>
                      </a:pPr>
                      <a:r>
                        <a:rPr lang="es-AR" sz="1400" b="1" dirty="0" smtClean="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6</a:t>
                      </a:r>
                      <a:r>
                        <a:rPr lang="es-AR" sz="1400" b="1" dirty="0" smtClean="0">
                          <a:solidFill>
                            <a:srgbClr val="FF0000"/>
                          </a:solidFill>
                          <a:effectLst/>
                        </a:rPr>
                        <a:t>(cantidad de errores)</a:t>
                      </a:r>
                      <a:endParaRPr lang="es-ES" sz="1400" b="1" dirty="0" smtClean="0">
                        <a:solidFill>
                          <a:srgbClr val="FF0000"/>
                        </a:solidFill>
                        <a:effectLst/>
                      </a:endParaRPr>
                    </a:p>
                    <a:p>
                      <a:pPr>
                        <a:lnSpc>
                          <a:spcPct val="105000"/>
                        </a:lnSpc>
                        <a:spcAft>
                          <a:spcPts val="0"/>
                        </a:spcAft>
                      </a:pPr>
                      <a:endParaRPr lang="es-ES" sz="1400" dirty="0">
                        <a:solidFill>
                          <a:srgbClr val="FF0000"/>
                        </a:solidFill>
                        <a:effectLst/>
                        <a:latin typeface="Arial Narrow" panose="020B0606020202030204" pitchFamily="34" charset="0"/>
                        <a:ea typeface="Times New Roman" panose="02020603050405020304" pitchFamily="18" charset="0"/>
                        <a:cs typeface="Times New Roman" panose="02020603050405020304" pitchFamily="18" charset="0"/>
                      </a:endParaRPr>
                    </a:p>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NON-TEXT ALTERNATIVES</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s-AR" sz="1400">
                          <a:effectLst/>
                          <a:latin typeface="Calibri" panose="020F0502020204030204" pitchFamily="34" charset="0"/>
                          <a:ea typeface="Times New Roman" panose="02020603050405020304" pitchFamily="18" charset="0"/>
                          <a:cs typeface="Times New Roman" panose="02020603050405020304" pitchFamily="18" charset="0"/>
                        </a:rPr>
                        <a:t>No utiliza el atributo alt en la imagen,  lo cual no facilita un equivalente en forma de texto para el elemento imagen, en especial en los casos donde no puede cargarse la misma ya sea por su tamaño, por intermitencias en la conexión, etc. Si se usara el alt, en caso de no cargarse la imagen se mostraría el texto facilitando la comprensión por parte del usuario de la imagen perdida.</a:t>
                      </a:r>
                      <a:endParaRPr lang="es-ES"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4390">
                <a:tc>
                  <a:txBody>
                    <a:bodyPr/>
                    <a:lstStyle/>
                    <a:p>
                      <a:pPr marL="0" marR="0" indent="0" algn="l" defTabSz="457200" rtl="0" eaLnBrk="1" fontAlgn="auto" latinLnBrk="0" hangingPunct="1">
                        <a:lnSpc>
                          <a:spcPct val="105000"/>
                        </a:lnSpc>
                        <a:spcBef>
                          <a:spcPts val="0"/>
                        </a:spcBef>
                        <a:spcAft>
                          <a:spcPts val="0"/>
                        </a:spcAft>
                        <a:buClrTx/>
                        <a:buSzTx/>
                        <a:buFontTx/>
                        <a:buNone/>
                        <a:tabLst/>
                        <a:defRPr/>
                      </a:pPr>
                      <a:r>
                        <a:rPr lang="es-AR" sz="1400" b="1" dirty="0" smtClean="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3</a:t>
                      </a:r>
                      <a:r>
                        <a:rPr lang="es-AR" sz="1400" b="1" dirty="0" smtClean="0">
                          <a:solidFill>
                            <a:srgbClr val="FF0000"/>
                          </a:solidFill>
                          <a:effectLst/>
                        </a:rPr>
                        <a:t>(cantidad de errores)</a:t>
                      </a:r>
                      <a:endParaRPr lang="es-ES" sz="1400" b="1" dirty="0" smtClean="0">
                        <a:solidFill>
                          <a:srgbClr val="FF0000"/>
                        </a:solidFill>
                        <a:effectLst/>
                      </a:endParaRPr>
                    </a:p>
                    <a:p>
                      <a:pPr>
                        <a:lnSpc>
                          <a:spcPct val="105000"/>
                        </a:lnSpc>
                        <a:spcAft>
                          <a:spcPts val="0"/>
                        </a:spcAft>
                      </a:pPr>
                      <a:endParaRPr lang="es-ES" sz="1400" dirty="0">
                        <a:solidFill>
                          <a:srgbClr val="FF0000"/>
                        </a:solidFill>
                        <a:effectLst/>
                        <a:latin typeface="Arial Narrow" panose="020B0606020202030204" pitchFamily="34" charset="0"/>
                        <a:ea typeface="Times New Roman" panose="02020603050405020304" pitchFamily="18" charset="0"/>
                        <a:cs typeface="Times New Roman" panose="02020603050405020304" pitchFamily="18" charset="0"/>
                      </a:endParaRPr>
                    </a:p>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VALID_MARKUP</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s-AR" sz="1400" dirty="0">
                          <a:effectLst/>
                          <a:latin typeface="Calibri" panose="020F0502020204030204" pitchFamily="34" charset="0"/>
                          <a:ea typeface="Times New Roman" panose="02020603050405020304" pitchFamily="18" charset="0"/>
                          <a:cs typeface="Times New Roman" panose="02020603050405020304" pitchFamily="18" charset="0"/>
                        </a:rPr>
                        <a:t>Falta el elemento de cierre del cuerpo de la página &lt;/</a:t>
                      </a:r>
                      <a:r>
                        <a:rPr lang="es-AR" sz="1400" dirty="0" err="1">
                          <a:effectLst/>
                          <a:latin typeface="Calibri" panose="020F0502020204030204" pitchFamily="34" charset="0"/>
                          <a:ea typeface="Times New Roman" panose="02020603050405020304" pitchFamily="18" charset="0"/>
                          <a:cs typeface="Times New Roman" panose="02020603050405020304" pitchFamily="18" charset="0"/>
                        </a:rPr>
                        <a:t>body</a:t>
                      </a:r>
                      <a:r>
                        <a:rPr lang="es-AR" sz="1400" dirty="0">
                          <a:effectLst/>
                          <a:latin typeface="Calibri" panose="020F0502020204030204" pitchFamily="34" charset="0"/>
                          <a:ea typeface="Times New Roman" panose="02020603050405020304" pitchFamily="18" charset="0"/>
                          <a:cs typeface="Times New Roman" panose="02020603050405020304" pitchFamily="18" charset="0"/>
                        </a:rPr>
                        <a:t>&gt;</a:t>
                      </a:r>
                      <a:endParaRPr lang="es-ES"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053056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4" y="173733"/>
            <a:ext cx="7609334" cy="707886"/>
          </a:xfrm>
          <a:prstGeom prst="rect">
            <a:avLst/>
          </a:prstGeom>
        </p:spPr>
        <p:txBody>
          <a:bodyPr wrap="square">
            <a:spAutoFit/>
          </a:bodyPr>
          <a:lstStyle/>
          <a:p>
            <a:r>
              <a:rPr lang="es-AR" sz="4000" b="1" dirty="0" smtClean="0"/>
              <a:t>Validadores Online - Unificado</a:t>
            </a:r>
            <a:endParaRPr lang="es-AR" sz="4000"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38</a:t>
            </a:fld>
            <a:endParaRPr lang="es-AR"/>
          </a:p>
        </p:txBody>
      </p:sp>
      <p:pic>
        <p:nvPicPr>
          <p:cNvPr id="7" name="Marcador de contenido 3" descr="Unicorn - Mozilla Firefox"/>
          <p:cNvPicPr>
            <a:picLocks noChangeAspect="1"/>
          </p:cNvPicPr>
          <p:nvPr/>
        </p:nvPicPr>
        <p:blipFill rotWithShape="1">
          <a:blip r:embed="rId2">
            <a:extLst>
              <a:ext uri="{28A0092B-C50C-407E-A947-70E740481C1C}">
                <a14:useLocalDpi xmlns:a14="http://schemas.microsoft.com/office/drawing/2010/main" val="0"/>
              </a:ext>
            </a:extLst>
          </a:blip>
          <a:srcRect l="2727" t="13047" r="3909" b="8753"/>
          <a:stretch/>
        </p:blipFill>
        <p:spPr>
          <a:xfrm>
            <a:off x="306513" y="1006641"/>
            <a:ext cx="8706476" cy="3978625"/>
          </a:xfrm>
          <a:prstGeom prst="rect">
            <a:avLst/>
          </a:prstGeom>
        </p:spPr>
      </p:pic>
    </p:spTree>
    <p:extLst>
      <p:ext uri="{BB962C8B-B14F-4D97-AF65-F5344CB8AC3E}">
        <p14:creationId xmlns:p14="http://schemas.microsoft.com/office/powerpoint/2010/main" val="16376269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6473439" cy="707886"/>
          </a:xfrm>
          <a:prstGeom prst="rect">
            <a:avLst/>
          </a:prstGeom>
        </p:spPr>
        <p:txBody>
          <a:bodyPr wrap="none">
            <a:spAutoFit/>
          </a:bodyPr>
          <a:lstStyle/>
          <a:p>
            <a:pPr lvl="1"/>
            <a:r>
              <a:rPr lang="es-AR" sz="4000" b="1" dirty="0" smtClean="0"/>
              <a:t>	Validadores Online- Links</a:t>
            </a:r>
            <a:endParaRPr lang="es-AR" sz="4000" b="1" dirty="0"/>
          </a:p>
        </p:txBody>
      </p:sp>
      <p:sp>
        <p:nvSpPr>
          <p:cNvPr id="9" name="Rectángulo 8"/>
          <p:cNvSpPr/>
          <p:nvPr/>
        </p:nvSpPr>
        <p:spPr>
          <a:xfrm>
            <a:off x="74835" y="881619"/>
            <a:ext cx="10789681" cy="5232202"/>
          </a:xfrm>
          <a:prstGeom prst="rect">
            <a:avLst/>
          </a:prstGeom>
        </p:spPr>
        <p:txBody>
          <a:bodyPr wrap="square">
            <a:spAutoFit/>
          </a:bodyPr>
          <a:lstStyle/>
          <a:p>
            <a:r>
              <a:rPr lang="es-AR" b="1" dirty="0">
                <a:solidFill>
                  <a:srgbClr val="000000"/>
                </a:solidFill>
                <a:latin typeface="Corbel" panose="020B0503020204020204" pitchFamily="34" charset="0"/>
                <a:hlinkClick r:id="rId2"/>
              </a:rPr>
              <a:t>http://</a:t>
            </a:r>
            <a:r>
              <a:rPr lang="es-AR" b="1" dirty="0" smtClean="0">
                <a:solidFill>
                  <a:srgbClr val="000000"/>
                </a:solidFill>
                <a:latin typeface="Corbel" panose="020B0503020204020204" pitchFamily="34" charset="0"/>
                <a:hlinkClick r:id="rId2"/>
              </a:rPr>
              <a:t>validator.w3.org/checklink</a:t>
            </a:r>
            <a:endParaRPr lang="es-AR" b="1" dirty="0" smtClean="0">
              <a:solidFill>
                <a:srgbClr val="000000"/>
              </a:solidFill>
              <a:latin typeface="Corbel" panose="020B0503020204020204" pitchFamily="34" charset="0"/>
            </a:endParaRPr>
          </a:p>
          <a:p>
            <a:endParaRPr lang="es-AR" b="1" dirty="0">
              <a:solidFill>
                <a:srgbClr val="000000"/>
              </a:solidFill>
              <a:latin typeface="Corbel" panose="020B0503020204020204" pitchFamily="34" charset="0"/>
            </a:endParaRPr>
          </a:p>
          <a:p>
            <a:r>
              <a:rPr lang="es-AR" sz="2000" dirty="0" smtClean="0">
                <a:cs typeface="Times New Roman" panose="02020603050405020304" pitchFamily="18" charset="0"/>
              </a:rPr>
              <a:t>Servicio </a:t>
            </a:r>
            <a:r>
              <a:rPr lang="es-AR" sz="2000" dirty="0">
                <a:cs typeface="Times New Roman" panose="02020603050405020304" pitchFamily="18" charset="0"/>
              </a:rPr>
              <a:t>de validación para validar enlaces rotos de </a:t>
            </a:r>
            <a:r>
              <a:rPr lang="es-AR" sz="2000" dirty="0" smtClean="0">
                <a:cs typeface="Times New Roman" panose="02020603050405020304" pitchFamily="18" charset="0"/>
              </a:rPr>
              <a:t>sitios</a:t>
            </a:r>
            <a:r>
              <a:rPr lang="es-AR" sz="2000" dirty="0" smtClean="0"/>
              <a:t>.</a:t>
            </a:r>
          </a:p>
          <a:p>
            <a:pPr eaLnBrk="0" fontAlgn="base" hangingPunct="0">
              <a:spcBef>
                <a:spcPct val="0"/>
              </a:spcBef>
              <a:spcAft>
                <a:spcPct val="0"/>
              </a:spcAft>
            </a:pPr>
            <a:r>
              <a:rPr lang="es-AR" sz="2000" dirty="0">
                <a:cs typeface="Times New Roman" panose="02020603050405020304" pitchFamily="18" charset="0"/>
              </a:rPr>
              <a:t>Los enlaces rotos:</a:t>
            </a:r>
          </a:p>
          <a:p>
            <a:pPr marL="1657350" lvl="3" indent="-285750" eaLnBrk="0" fontAlgn="base" hangingPunct="0">
              <a:spcBef>
                <a:spcPct val="0"/>
              </a:spcBef>
              <a:spcAft>
                <a:spcPct val="0"/>
              </a:spcAft>
              <a:buFont typeface="Wingdings" panose="05000000000000000000" pitchFamily="2" charset="2"/>
              <a:buChar char="q"/>
            </a:pPr>
            <a:r>
              <a:rPr lang="es-AR" sz="2000" dirty="0">
                <a:cs typeface="Times New Roman" panose="02020603050405020304" pitchFamily="18" charset="0"/>
              </a:rPr>
              <a:t>Entorpecen la navegación</a:t>
            </a:r>
          </a:p>
          <a:p>
            <a:pPr marL="1657350" lvl="3" indent="-285750" eaLnBrk="0" fontAlgn="base" hangingPunct="0">
              <a:spcBef>
                <a:spcPct val="0"/>
              </a:spcBef>
              <a:spcAft>
                <a:spcPct val="0"/>
              </a:spcAft>
              <a:buFont typeface="Wingdings" panose="05000000000000000000" pitchFamily="2" charset="2"/>
              <a:buChar char="q"/>
            </a:pPr>
            <a:r>
              <a:rPr lang="es-AR" sz="2000" dirty="0">
                <a:cs typeface="Times New Roman" panose="02020603050405020304" pitchFamily="18" charset="0"/>
              </a:rPr>
              <a:t>Perjudican la experiencia del usuario</a:t>
            </a:r>
          </a:p>
          <a:p>
            <a:pPr marL="1657350" lvl="3" indent="-285750" eaLnBrk="0" fontAlgn="base" hangingPunct="0">
              <a:spcBef>
                <a:spcPct val="0"/>
              </a:spcBef>
              <a:spcAft>
                <a:spcPct val="0"/>
              </a:spcAft>
              <a:buFont typeface="Wingdings" panose="05000000000000000000" pitchFamily="2" charset="2"/>
              <a:buChar char="q"/>
            </a:pPr>
            <a:r>
              <a:rPr lang="es-AR" sz="2000" dirty="0">
                <a:cs typeface="Times New Roman" panose="02020603050405020304" pitchFamily="18" charset="0"/>
              </a:rPr>
              <a:t>Hacen que los motores dejen de rastrear</a:t>
            </a:r>
          </a:p>
          <a:p>
            <a:pPr marL="1657350" lvl="3" indent="-285750" eaLnBrk="0" fontAlgn="base" hangingPunct="0">
              <a:spcBef>
                <a:spcPct val="0"/>
              </a:spcBef>
              <a:spcAft>
                <a:spcPct val="0"/>
              </a:spcAft>
              <a:buFont typeface="Wingdings" panose="05000000000000000000" pitchFamily="2" charset="2"/>
              <a:buChar char="q"/>
            </a:pPr>
            <a:r>
              <a:rPr lang="es-AR" sz="2000" dirty="0">
                <a:cs typeface="Times New Roman" panose="02020603050405020304" pitchFamily="18" charset="0"/>
              </a:rPr>
              <a:t>Pueden afectar a su posicionamiento</a:t>
            </a:r>
            <a:endParaRPr lang="es-AR" sz="2000" dirty="0"/>
          </a:p>
          <a:p>
            <a:r>
              <a:rPr lang="es-AR" sz="2000" b="1" dirty="0" smtClean="0">
                <a:solidFill>
                  <a:srgbClr val="000000"/>
                </a:solidFill>
              </a:rPr>
              <a:t> </a:t>
            </a:r>
          </a:p>
          <a:p>
            <a:pPr eaLnBrk="0" fontAlgn="base" hangingPunct="0">
              <a:spcBef>
                <a:spcPct val="0"/>
              </a:spcBef>
              <a:spcAft>
                <a:spcPct val="0"/>
              </a:spcAft>
            </a:pPr>
            <a:r>
              <a:rPr lang="es-AR" sz="2000" dirty="0">
                <a:cs typeface="Times New Roman" panose="02020603050405020304" pitchFamily="18" charset="0"/>
              </a:rPr>
              <a:t>Los enlaces rotos:</a:t>
            </a:r>
          </a:p>
          <a:p>
            <a:pPr marL="1657350" lvl="3" indent="-285750" eaLnBrk="0" fontAlgn="base" hangingPunct="0">
              <a:spcBef>
                <a:spcPct val="0"/>
              </a:spcBef>
              <a:spcAft>
                <a:spcPct val="0"/>
              </a:spcAft>
              <a:buFont typeface="Wingdings" panose="05000000000000000000" pitchFamily="2" charset="2"/>
              <a:buChar char="q"/>
            </a:pPr>
            <a:r>
              <a:rPr lang="es-AR" sz="2000" dirty="0">
                <a:cs typeface="Times New Roman" panose="02020603050405020304" pitchFamily="18" charset="0"/>
              </a:rPr>
              <a:t>Entorpecen la navegación</a:t>
            </a:r>
          </a:p>
          <a:p>
            <a:pPr marL="1657350" lvl="3" indent="-285750" eaLnBrk="0" fontAlgn="base" hangingPunct="0">
              <a:spcBef>
                <a:spcPct val="0"/>
              </a:spcBef>
              <a:spcAft>
                <a:spcPct val="0"/>
              </a:spcAft>
              <a:buFont typeface="Wingdings" panose="05000000000000000000" pitchFamily="2" charset="2"/>
              <a:buChar char="q"/>
            </a:pPr>
            <a:r>
              <a:rPr lang="es-AR" sz="2000" dirty="0">
                <a:cs typeface="Times New Roman" panose="02020603050405020304" pitchFamily="18" charset="0"/>
              </a:rPr>
              <a:t>Perjudican la experiencia del usuario</a:t>
            </a:r>
          </a:p>
          <a:p>
            <a:pPr marL="1657350" lvl="3" indent="-285750" eaLnBrk="0" fontAlgn="base" hangingPunct="0">
              <a:spcBef>
                <a:spcPct val="0"/>
              </a:spcBef>
              <a:spcAft>
                <a:spcPct val="0"/>
              </a:spcAft>
              <a:buFont typeface="Wingdings" panose="05000000000000000000" pitchFamily="2" charset="2"/>
              <a:buChar char="q"/>
            </a:pPr>
            <a:r>
              <a:rPr lang="es-AR" sz="2000" dirty="0">
                <a:cs typeface="Times New Roman" panose="02020603050405020304" pitchFamily="18" charset="0"/>
              </a:rPr>
              <a:t>Hacen que los motores dejen de rastrear</a:t>
            </a:r>
          </a:p>
          <a:p>
            <a:pPr marL="1657350" lvl="3" indent="-285750" eaLnBrk="0" fontAlgn="base" hangingPunct="0">
              <a:spcBef>
                <a:spcPct val="0"/>
              </a:spcBef>
              <a:spcAft>
                <a:spcPct val="0"/>
              </a:spcAft>
              <a:buFont typeface="Wingdings" panose="05000000000000000000" pitchFamily="2" charset="2"/>
              <a:buChar char="q"/>
            </a:pPr>
            <a:r>
              <a:rPr lang="es-AR" sz="2000" dirty="0">
                <a:cs typeface="Times New Roman" panose="02020603050405020304" pitchFamily="18" charset="0"/>
              </a:rPr>
              <a:t>Pueden afectar a su posicionamiento</a:t>
            </a:r>
            <a:endParaRPr lang="es-AR" sz="2000" dirty="0"/>
          </a:p>
          <a:p>
            <a:endParaRPr lang="es-AR" sz="2000" dirty="0" smtClean="0">
              <a:cs typeface="Times New Roman" panose="02020603050405020304" pitchFamily="18" charset="0"/>
            </a:endParaRPr>
          </a:p>
          <a:p>
            <a:r>
              <a:rPr lang="es-AR" sz="2000" dirty="0" smtClean="0">
                <a:cs typeface="Times New Roman" panose="02020603050405020304" pitchFamily="18" charset="0"/>
              </a:rPr>
              <a:t>Cabecera </a:t>
            </a:r>
            <a:r>
              <a:rPr lang="es-AR" sz="2000" dirty="0">
                <a:cs typeface="Times New Roman" panose="02020603050405020304" pitchFamily="18" charset="0"/>
              </a:rPr>
              <a:t>de Informe Link </a:t>
            </a:r>
            <a:r>
              <a:rPr lang="es-AR" sz="2000" dirty="0" err="1">
                <a:cs typeface="Times New Roman" panose="02020603050405020304" pitchFamily="18" charset="0"/>
              </a:rPr>
              <a:t>Checker</a:t>
            </a:r>
            <a:r>
              <a:rPr lang="es-AR" sz="2000" dirty="0">
                <a:cs typeface="Times New Roman" panose="02020603050405020304" pitchFamily="18" charset="0"/>
              </a:rPr>
              <a:t> </a:t>
            </a:r>
            <a:r>
              <a:rPr lang="es-AR" sz="2000" dirty="0" err="1">
                <a:cs typeface="Times New Roman" panose="02020603050405020304" pitchFamily="18" charset="0"/>
              </a:rPr>
              <a:t>Service</a:t>
            </a:r>
            <a:endParaRPr lang="es-AR" sz="2000" dirty="0"/>
          </a:p>
          <a:p>
            <a:endParaRPr lang="es-AR"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39</a:t>
            </a:fld>
            <a:endParaRPr lang="es-AR"/>
          </a:p>
        </p:txBody>
      </p:sp>
      <p:graphicFrame>
        <p:nvGraphicFramePr>
          <p:cNvPr id="7" name="Tabla 6"/>
          <p:cNvGraphicFramePr>
            <a:graphicFrameLocks noGrp="1"/>
          </p:cNvGraphicFramePr>
          <p:nvPr>
            <p:extLst>
              <p:ext uri="{D42A27DB-BD31-4B8C-83A1-F6EECF244321}">
                <p14:modId xmlns:p14="http://schemas.microsoft.com/office/powerpoint/2010/main" val="47416124"/>
              </p:ext>
            </p:extLst>
          </p:nvPr>
        </p:nvGraphicFramePr>
        <p:xfrm>
          <a:off x="6097587" y="3769923"/>
          <a:ext cx="5838931" cy="1789113"/>
        </p:xfrm>
        <a:graphic>
          <a:graphicData uri="http://schemas.openxmlformats.org/drawingml/2006/table">
            <a:tbl>
              <a:tblPr firstRow="1" firstCol="1" bandRow="1"/>
              <a:tblGrid>
                <a:gridCol w="3545205"/>
                <a:gridCol w="2293726"/>
              </a:tblGrid>
              <a:tr h="596371">
                <a:tc gridSpan="2">
                  <a:txBody>
                    <a:bodyPr/>
                    <a:lstStyle/>
                    <a:p>
                      <a:pPr algn="ctr">
                        <a:lnSpc>
                          <a:spcPct val="105000"/>
                        </a:lnSpc>
                        <a:spcAft>
                          <a:spcPts val="1000"/>
                        </a:spcAft>
                      </a:pPr>
                      <a:r>
                        <a:rPr lang="es-AR" sz="1600" b="1">
                          <a:effectLst/>
                          <a:latin typeface="Arial Narrow" panose="020B0606020202030204" pitchFamily="34" charset="0"/>
                          <a:ea typeface="MS Mincho" panose="02020609040205080304" pitchFamily="49" charset="-128"/>
                          <a:cs typeface="Times New Roman" panose="02020603050405020304" pitchFamily="18" charset="0"/>
                        </a:rPr>
                        <a:t>Resumen de Validación</a:t>
                      </a:r>
                      <a:endParaRPr lang="es-ES" sz="16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r>
              <a:tr h="596371">
                <a:tc>
                  <a:txBody>
                    <a:bodyPr/>
                    <a:lstStyle/>
                    <a:p>
                      <a:pPr>
                        <a:lnSpc>
                          <a:spcPct val="105000"/>
                        </a:lnSpc>
                        <a:spcAft>
                          <a:spcPts val="1000"/>
                        </a:spcAft>
                      </a:pPr>
                      <a:r>
                        <a:rPr lang="es-AR" sz="1600" b="1">
                          <a:effectLst/>
                          <a:latin typeface="Arial Narrow" panose="020B0606020202030204" pitchFamily="34" charset="0"/>
                          <a:ea typeface="MS Mincho" panose="02020609040205080304" pitchFamily="49" charset="-128"/>
                          <a:cs typeface="Times New Roman" panose="02020603050405020304" pitchFamily="18" charset="0"/>
                        </a:rPr>
                        <a:t>Cantidad de Enlaces Rotos Detectados</a:t>
                      </a:r>
                      <a:endParaRPr lang="es-ES" sz="16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1000"/>
                        </a:spcAft>
                      </a:pPr>
                      <a:r>
                        <a:rPr lang="es-AR" sz="1600" b="1">
                          <a:effectLst/>
                          <a:latin typeface="Arial Narrow" panose="020B0606020202030204" pitchFamily="34" charset="0"/>
                          <a:ea typeface="MS Mincho" panose="02020609040205080304" pitchFamily="49" charset="-128"/>
                          <a:cs typeface="Times New Roman" panose="02020603050405020304" pitchFamily="18" charset="0"/>
                        </a:rPr>
                        <a:t>1</a:t>
                      </a:r>
                      <a:endParaRPr lang="es-ES" sz="16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371">
                <a:tc>
                  <a:txBody>
                    <a:bodyPr/>
                    <a:lstStyle/>
                    <a:p>
                      <a:pPr>
                        <a:lnSpc>
                          <a:spcPct val="105000"/>
                        </a:lnSpc>
                        <a:spcAft>
                          <a:spcPts val="1000"/>
                        </a:spcAft>
                      </a:pPr>
                      <a:r>
                        <a:rPr lang="es-AR" sz="1600" b="1">
                          <a:effectLst/>
                          <a:latin typeface="Arial Narrow" panose="020B0606020202030204" pitchFamily="34" charset="0"/>
                          <a:ea typeface="MS Mincho" panose="02020609040205080304" pitchFamily="49" charset="-128"/>
                          <a:cs typeface="Times New Roman" panose="02020603050405020304" pitchFamily="18" charset="0"/>
                        </a:rPr>
                        <a:t>Cantidad de Advertencias Detectadas</a:t>
                      </a:r>
                      <a:endParaRPr lang="es-ES" sz="16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1000"/>
                        </a:spcAft>
                      </a:pPr>
                      <a:r>
                        <a:rPr lang="es-AR" sz="1600" b="1" dirty="0">
                          <a:effectLst/>
                          <a:latin typeface="Arial Narrow" panose="020B0606020202030204" pitchFamily="34" charset="0"/>
                          <a:ea typeface="MS Mincho" panose="02020609040205080304" pitchFamily="49" charset="-128"/>
                          <a:cs typeface="Times New Roman" panose="02020603050405020304" pitchFamily="18" charset="0"/>
                        </a:rPr>
                        <a:t>2</a:t>
                      </a:r>
                      <a:endParaRPr lang="es-ES" sz="16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336529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9463" y="122194"/>
            <a:ext cx="10209674" cy="707886"/>
          </a:xfrm>
          <a:prstGeom prst="rect">
            <a:avLst/>
          </a:prstGeom>
        </p:spPr>
        <p:txBody>
          <a:bodyPr wrap="square">
            <a:spAutoFit/>
          </a:bodyPr>
          <a:lstStyle/>
          <a:p>
            <a:r>
              <a:rPr lang="es-AR" sz="4000" b="1" dirty="0" smtClean="0"/>
              <a:t>Características </a:t>
            </a:r>
            <a:r>
              <a:rPr lang="es-AR" sz="4000" b="1" dirty="0"/>
              <a:t>de acceso a la web móvil </a:t>
            </a:r>
            <a:endParaRPr lang="es-AR" sz="4000" dirty="0"/>
          </a:p>
        </p:txBody>
      </p:sp>
      <p:sp>
        <p:nvSpPr>
          <p:cNvPr id="8" name="Rectángulo 7"/>
          <p:cNvSpPr/>
          <p:nvPr/>
        </p:nvSpPr>
        <p:spPr>
          <a:xfrm>
            <a:off x="372002" y="1164137"/>
            <a:ext cx="10533621" cy="4154984"/>
          </a:xfrm>
          <a:prstGeom prst="rect">
            <a:avLst/>
          </a:prstGeom>
        </p:spPr>
        <p:txBody>
          <a:bodyPr wrap="square">
            <a:spAutoFit/>
          </a:bodyPr>
          <a:lstStyle/>
          <a:p>
            <a:pPr marL="342900" indent="-342900">
              <a:buFont typeface="Arial" panose="020B0604020202020204" pitchFamily="34" charset="0"/>
              <a:buChar char="•"/>
            </a:pPr>
            <a:r>
              <a:rPr lang="es-AR" sz="2400" dirty="0"/>
              <a:t>La web móvil presenta problemas de presentación (dimensión de </a:t>
            </a:r>
            <a:r>
              <a:rPr lang="es-AR" sz="2400" dirty="0" smtClean="0"/>
              <a:t>pantalla, </a:t>
            </a:r>
            <a:r>
              <a:rPr lang="es-AR" sz="2400" dirty="0"/>
              <a:t>etc.). </a:t>
            </a:r>
            <a:endParaRPr lang="es-AR" sz="2400" dirty="0" smtClean="0"/>
          </a:p>
          <a:p>
            <a:pPr marL="342900" indent="-342900">
              <a:buFont typeface="Arial" panose="020B0604020202020204" pitchFamily="34" charset="0"/>
              <a:buChar char="•"/>
            </a:pPr>
            <a:endParaRPr lang="es-AR" sz="2400" dirty="0"/>
          </a:p>
          <a:p>
            <a:pPr marL="342900" lvl="0" indent="-342900">
              <a:buFont typeface="Arial" panose="020B0604020202020204" pitchFamily="34" charset="0"/>
              <a:buChar char="•"/>
            </a:pPr>
            <a:r>
              <a:rPr lang="es-AR" sz="2400" dirty="0"/>
              <a:t>La entrada de datos es un obstáculo que dificulta el uso de la web en los dispositivos móviles. </a:t>
            </a:r>
            <a:endParaRPr lang="es-AR" sz="2400" dirty="0" smtClean="0"/>
          </a:p>
          <a:p>
            <a:pPr marL="342900" lvl="0" indent="-342900">
              <a:buFont typeface="Arial" panose="020B0604020202020204" pitchFamily="34" charset="0"/>
              <a:buChar char="•"/>
            </a:pPr>
            <a:endParaRPr lang="es-MX" sz="2400" dirty="0"/>
          </a:p>
          <a:p>
            <a:pPr marL="342900" lvl="0" indent="-342900">
              <a:buFont typeface="Arial" panose="020B0604020202020204" pitchFamily="34" charset="0"/>
              <a:buChar char="•"/>
            </a:pPr>
            <a:r>
              <a:rPr lang="es-AR" sz="2400" dirty="0"/>
              <a:t>El consumo de ancho de banda tiene un costo. </a:t>
            </a:r>
            <a:endParaRPr lang="es-AR" sz="2400" dirty="0" smtClean="0"/>
          </a:p>
          <a:p>
            <a:pPr marL="342900" lvl="0" indent="-342900">
              <a:buFont typeface="Arial" panose="020B0604020202020204" pitchFamily="34" charset="0"/>
              <a:buChar char="•"/>
            </a:pPr>
            <a:endParaRPr lang="es-MX" sz="2400" dirty="0"/>
          </a:p>
          <a:p>
            <a:pPr marL="342900" indent="-342900">
              <a:buFont typeface="Arial" panose="020B0604020202020204" pitchFamily="34" charset="0"/>
              <a:buChar char="•"/>
            </a:pPr>
            <a:r>
              <a:rPr lang="es-AR" sz="2400" dirty="0"/>
              <a:t>Los dispositivos móviles también poseen capacidades que pueden suponer una mejora en la experiencia de uso por parte de los usuarios (acceso a recursos del dispositivo móvil como </a:t>
            </a:r>
            <a:r>
              <a:rPr lang="es-AR" sz="2400" dirty="0" err="1"/>
              <a:t>geoposicionamiento</a:t>
            </a:r>
            <a:r>
              <a:rPr lang="es-AR" sz="2400" dirty="0"/>
              <a:t>, orientación de pantalla, agenda, etc.). </a:t>
            </a:r>
            <a:endParaRPr lang="es-MX" sz="2400"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4</a:t>
            </a:fld>
            <a:endParaRPr lang="es-AR"/>
          </a:p>
        </p:txBody>
      </p:sp>
    </p:spTree>
    <p:extLst>
      <p:ext uri="{BB962C8B-B14F-4D97-AF65-F5344CB8AC3E}">
        <p14:creationId xmlns:p14="http://schemas.microsoft.com/office/powerpoint/2010/main" val="37945799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6473439" cy="707886"/>
          </a:xfrm>
          <a:prstGeom prst="rect">
            <a:avLst/>
          </a:prstGeom>
        </p:spPr>
        <p:txBody>
          <a:bodyPr wrap="none">
            <a:spAutoFit/>
          </a:bodyPr>
          <a:lstStyle/>
          <a:p>
            <a:pPr lvl="1"/>
            <a:r>
              <a:rPr lang="es-AR" sz="4000" b="1" dirty="0" smtClean="0"/>
              <a:t>	Validadores Online- Links</a:t>
            </a:r>
            <a:endParaRPr lang="es-AR" sz="4000" b="1" dirty="0"/>
          </a:p>
        </p:txBody>
      </p:sp>
      <p:pic>
        <p:nvPicPr>
          <p:cNvPr id="11" name="Imagen 10"/>
          <p:cNvPicPr>
            <a:picLocks noChangeAspect="1"/>
          </p:cNvPicPr>
          <p:nvPr/>
        </p:nvPicPr>
        <p:blipFill>
          <a:blip r:embed="rId2"/>
          <a:stretch>
            <a:fillRect/>
          </a:stretch>
        </p:blipFill>
        <p:spPr>
          <a:xfrm>
            <a:off x="74835" y="881619"/>
            <a:ext cx="10317996" cy="3569797"/>
          </a:xfrm>
          <a:prstGeom prst="rect">
            <a:avLst/>
          </a:prstGeom>
        </p:spPr>
      </p:pic>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40</a:t>
            </a:fld>
            <a:endParaRPr lang="es-AR"/>
          </a:p>
        </p:txBody>
      </p:sp>
      <p:pic>
        <p:nvPicPr>
          <p:cNvPr id="7"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94" y="4521223"/>
            <a:ext cx="9712246" cy="1900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1132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5700215" cy="707886"/>
          </a:xfrm>
          <a:prstGeom prst="rect">
            <a:avLst/>
          </a:prstGeom>
        </p:spPr>
        <p:txBody>
          <a:bodyPr wrap="none">
            <a:spAutoFit/>
          </a:bodyPr>
          <a:lstStyle/>
          <a:p>
            <a:pPr lvl="1"/>
            <a:r>
              <a:rPr lang="es-AR" sz="4000" b="1" dirty="0" smtClean="0"/>
              <a:t>Validadores Online- CSS</a:t>
            </a:r>
            <a:endParaRPr lang="es-AR" sz="4000" b="1" dirty="0"/>
          </a:p>
        </p:txBody>
      </p:sp>
      <p:sp>
        <p:nvSpPr>
          <p:cNvPr id="3" name="Rectángulo 2"/>
          <p:cNvSpPr/>
          <p:nvPr/>
        </p:nvSpPr>
        <p:spPr>
          <a:xfrm>
            <a:off x="154760" y="970691"/>
            <a:ext cx="3595215" cy="369332"/>
          </a:xfrm>
          <a:prstGeom prst="rect">
            <a:avLst/>
          </a:prstGeom>
        </p:spPr>
        <p:txBody>
          <a:bodyPr wrap="none">
            <a:spAutoFit/>
          </a:bodyPr>
          <a:lstStyle/>
          <a:p>
            <a:r>
              <a:rPr lang="es-AR" b="1" dirty="0">
                <a:solidFill>
                  <a:srgbClr val="000000"/>
                </a:solidFill>
                <a:latin typeface="Corbel" panose="020B0503020204020204" pitchFamily="34" charset="0"/>
              </a:rPr>
              <a:t>http://jigsaw.w3.org/css-validator/</a:t>
            </a:r>
            <a:endParaRPr lang="es-AR" dirty="0"/>
          </a:p>
        </p:txBody>
      </p:sp>
      <p:sp>
        <p:nvSpPr>
          <p:cNvPr id="5" name="Marcador de pie de página 4"/>
          <p:cNvSpPr>
            <a:spLocks noGrp="1"/>
          </p:cNvSpPr>
          <p:nvPr>
            <p:ph type="ftr" sz="quarter" idx="11"/>
          </p:nvPr>
        </p:nvSpPr>
        <p:spPr/>
        <p:txBody>
          <a:bodyPr/>
          <a:lstStyle/>
          <a:p>
            <a:r>
              <a:rPr lang="es-AR" smtClean="0"/>
              <a:t>Ing. Cintia V. Gioia</a:t>
            </a:r>
            <a:endParaRPr lang="es-AR"/>
          </a:p>
        </p:txBody>
      </p:sp>
      <p:sp>
        <p:nvSpPr>
          <p:cNvPr id="6" name="Marcador de número de diapositiva 5"/>
          <p:cNvSpPr>
            <a:spLocks noGrp="1"/>
          </p:cNvSpPr>
          <p:nvPr>
            <p:ph type="sldNum" sz="quarter" idx="12"/>
          </p:nvPr>
        </p:nvSpPr>
        <p:spPr/>
        <p:txBody>
          <a:bodyPr/>
          <a:lstStyle/>
          <a:p>
            <a:fld id="{FEB392A3-1FE7-46A9-BF0F-AA7F5CADFD58}" type="slidenum">
              <a:rPr lang="es-AR" smtClean="0"/>
              <a:t>41</a:t>
            </a:fld>
            <a:endParaRPr lang="es-AR"/>
          </a:p>
        </p:txBody>
      </p:sp>
      <p:pic>
        <p:nvPicPr>
          <p:cNvPr id="7" name="Marcador de contenido 3" descr="El Servicio de Validación de CSS del W3C - Mozilla Firefox"/>
          <p:cNvPicPr>
            <a:picLocks noChangeAspect="1"/>
          </p:cNvPicPr>
          <p:nvPr/>
        </p:nvPicPr>
        <p:blipFill rotWithShape="1">
          <a:blip r:embed="rId2">
            <a:extLst>
              <a:ext uri="{28A0092B-C50C-407E-A947-70E740481C1C}">
                <a14:useLocalDpi xmlns:a14="http://schemas.microsoft.com/office/drawing/2010/main" val="0"/>
              </a:ext>
            </a:extLst>
          </a:blip>
          <a:srcRect l="3263" t="13375" r="4088" b="22822"/>
          <a:stretch/>
        </p:blipFill>
        <p:spPr>
          <a:xfrm>
            <a:off x="728328" y="2175511"/>
            <a:ext cx="9574788" cy="3597433"/>
          </a:xfrm>
          <a:prstGeom prst="rect">
            <a:avLst/>
          </a:prstGeom>
        </p:spPr>
      </p:pic>
      <p:sp>
        <p:nvSpPr>
          <p:cNvPr id="8" name="Rectangle 2"/>
          <p:cNvSpPr txBox="1">
            <a:spLocks noChangeArrowheads="1"/>
          </p:cNvSpPr>
          <p:nvPr/>
        </p:nvSpPr>
        <p:spPr bwMode="auto">
          <a:xfrm>
            <a:off x="728328" y="1462759"/>
            <a:ext cx="10177855" cy="400110"/>
          </a:xfrm>
          <a:prstGeom prst="rect">
            <a:avLst/>
          </a:prstGeom>
          <a:solidFill>
            <a:schemeClr val="bg2">
              <a:lumMod val="90000"/>
            </a:schemeClr>
          </a:solidFill>
          <a:ln>
            <a:noFill/>
          </a:ln>
          <a:effectLst/>
        </p:spPr>
        <p:txBody>
          <a:bodyPr vert="horz" wrap="square" lIns="91440" tIns="45720" rIns="91440" bIns="45720" numCol="1" rtlCol="0" anchor="ctr" anchorCtr="0" compatLnSpc="1">
            <a:prstTxWarp prst="textNoShape">
              <a:avLst/>
            </a:prstTxWarp>
            <a:sp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9pPr>
          </a:lstStyle>
          <a:p>
            <a:pPr defTabSz="914400" eaLnBrk="0" fontAlgn="base" hangingPunct="0">
              <a:spcBef>
                <a:spcPct val="0"/>
              </a:spcBef>
              <a:spcAft>
                <a:spcPct val="0"/>
              </a:spcAft>
              <a:buClrTx/>
            </a:pPr>
            <a:r>
              <a:rPr lang="es-AR" sz="2000" b="1" dirty="0">
                <a:solidFill>
                  <a:schemeClr val="tx1"/>
                </a:solidFill>
                <a:latin typeface="Arial Narrow" panose="020B0606020202030204" pitchFamily="34" charset="0"/>
                <a:cs typeface="Times New Roman" panose="02020603050405020304" pitchFamily="18" charset="0"/>
              </a:rPr>
              <a:t>Resultado de la validación de CSS Validation Service en Sitio Móvil de </a:t>
            </a:r>
            <a:r>
              <a:rPr lang="es-AR" sz="2000" b="1" dirty="0" smtClean="0">
                <a:solidFill>
                  <a:schemeClr val="tx1"/>
                </a:solidFill>
                <a:latin typeface="Arial Narrow" panose="020B0606020202030204" pitchFamily="34" charset="0"/>
                <a:cs typeface="Times New Roman" panose="02020603050405020304" pitchFamily="18" charset="0"/>
              </a:rPr>
              <a:t>Renault -</a:t>
            </a:r>
            <a:endParaRPr lang="es-AR" sz="2000" b="1" dirty="0">
              <a:solidFill>
                <a:schemeClr val="tx1"/>
              </a:solidFill>
              <a:latin typeface="Arial Narrow" panose="020B0606020202030204" pitchFamily="34" charset="0"/>
              <a:cs typeface="Times New Roman" panose="02020603050405020304" pitchFamily="18" charset="0"/>
            </a:endParaRPr>
          </a:p>
        </p:txBody>
      </p:sp>
    </p:spTree>
    <p:extLst>
      <p:ext uri="{BB962C8B-B14F-4D97-AF65-F5344CB8AC3E}">
        <p14:creationId xmlns:p14="http://schemas.microsoft.com/office/powerpoint/2010/main" val="10658053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835" y="173733"/>
            <a:ext cx="5700215" cy="707886"/>
          </a:xfrm>
          <a:prstGeom prst="rect">
            <a:avLst/>
          </a:prstGeom>
        </p:spPr>
        <p:txBody>
          <a:bodyPr wrap="none">
            <a:spAutoFit/>
          </a:bodyPr>
          <a:lstStyle/>
          <a:p>
            <a:pPr lvl="1"/>
            <a:r>
              <a:rPr lang="es-AR" sz="4000" b="1" dirty="0" smtClean="0"/>
              <a:t>Validadores Online- CSS</a:t>
            </a:r>
            <a:endParaRPr lang="es-AR" sz="4000" b="1" dirty="0"/>
          </a:p>
        </p:txBody>
      </p:sp>
      <p:sp>
        <p:nvSpPr>
          <p:cNvPr id="5" name="Marcador de pie de página 4"/>
          <p:cNvSpPr>
            <a:spLocks noGrp="1"/>
          </p:cNvSpPr>
          <p:nvPr>
            <p:ph type="ftr" sz="quarter" idx="11"/>
          </p:nvPr>
        </p:nvSpPr>
        <p:spPr/>
        <p:txBody>
          <a:bodyPr/>
          <a:lstStyle/>
          <a:p>
            <a:r>
              <a:rPr lang="es-AR" smtClean="0"/>
              <a:t>Ing. Cintia V. Gioia</a:t>
            </a:r>
            <a:endParaRPr lang="es-AR"/>
          </a:p>
        </p:txBody>
      </p:sp>
      <p:sp>
        <p:nvSpPr>
          <p:cNvPr id="6" name="Marcador de número de diapositiva 5"/>
          <p:cNvSpPr>
            <a:spLocks noGrp="1"/>
          </p:cNvSpPr>
          <p:nvPr>
            <p:ph type="sldNum" sz="quarter" idx="12"/>
          </p:nvPr>
        </p:nvSpPr>
        <p:spPr/>
        <p:txBody>
          <a:bodyPr/>
          <a:lstStyle/>
          <a:p>
            <a:fld id="{FEB392A3-1FE7-46A9-BF0F-AA7F5CADFD58}" type="slidenum">
              <a:rPr lang="es-AR" smtClean="0"/>
              <a:t>42</a:t>
            </a:fld>
            <a:endParaRPr lang="es-AR"/>
          </a:p>
        </p:txBody>
      </p:sp>
      <p:sp>
        <p:nvSpPr>
          <p:cNvPr id="8" name="Rectángulo 7"/>
          <p:cNvSpPr/>
          <p:nvPr/>
        </p:nvSpPr>
        <p:spPr>
          <a:xfrm>
            <a:off x="581367" y="2629075"/>
            <a:ext cx="10156895" cy="318549"/>
          </a:xfrm>
          <a:prstGeom prst="rect">
            <a:avLst/>
          </a:prstGeom>
          <a:solidFill>
            <a:schemeClr val="accent1">
              <a:lumMod val="40000"/>
              <a:lumOff val="60000"/>
            </a:schemeClr>
          </a:solidFill>
        </p:spPr>
        <p:txBody>
          <a:bodyPr wrap="square">
            <a:spAutoFit/>
          </a:bodyPr>
          <a:lstStyle/>
          <a:p>
            <a:pPr algn="ctr">
              <a:lnSpc>
                <a:spcPct val="105000"/>
              </a:lnSpc>
              <a:spcBef>
                <a:spcPts val="1500"/>
              </a:spcBef>
              <a:spcAft>
                <a:spcPts val="1000"/>
              </a:spcAft>
            </a:pPr>
            <a:r>
              <a:rPr lang="es-AR" sz="1400" b="1" cap="all" dirty="0">
                <a:solidFill>
                  <a:srgbClr val="622423"/>
                </a:solidFill>
                <a:latin typeface="Arial Narrow" panose="020B0606020202030204" pitchFamily="34" charset="0"/>
              </a:rPr>
              <a:t>Detalle de Informe CSS Validation </a:t>
            </a:r>
            <a:r>
              <a:rPr lang="es-AR" sz="1400" b="1" cap="all" dirty="0" smtClean="0">
                <a:solidFill>
                  <a:srgbClr val="622423"/>
                </a:solidFill>
                <a:latin typeface="Arial Narrow" panose="020B0606020202030204" pitchFamily="34" charset="0"/>
              </a:rPr>
              <a:t>Service  - </a:t>
            </a:r>
            <a:r>
              <a:rPr lang="es-AR" sz="1200" b="1" cap="all" dirty="0" smtClean="0">
                <a:solidFill>
                  <a:srgbClr val="622423"/>
                </a:solidFill>
                <a:latin typeface="Arial Narrow" panose="020B0606020202030204" pitchFamily="34" charset="0"/>
              </a:rPr>
              <a:t>(DETALLE DE ERRORES</a:t>
            </a:r>
            <a:r>
              <a:rPr lang="es-AR" sz="1400" b="1" cap="all" dirty="0" smtClean="0">
                <a:solidFill>
                  <a:srgbClr val="622423"/>
                </a:solidFill>
                <a:latin typeface="Arial Narrow" panose="020B0606020202030204" pitchFamily="34" charset="0"/>
              </a:rPr>
              <a:t>)</a:t>
            </a:r>
            <a:endParaRPr lang="es-AR" sz="1400" b="1" cap="all" dirty="0">
              <a:solidFill>
                <a:srgbClr val="622423"/>
              </a:solidFill>
              <a:effectLst/>
              <a:latin typeface="Arial Narrow" panose="020B0606020202030204" pitchFamily="34"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42" y="881619"/>
            <a:ext cx="10166820" cy="153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ángulo 9"/>
          <p:cNvSpPr/>
          <p:nvPr/>
        </p:nvSpPr>
        <p:spPr>
          <a:xfrm>
            <a:off x="459372" y="3164756"/>
            <a:ext cx="10278890" cy="599138"/>
          </a:xfrm>
          <a:prstGeom prst="rect">
            <a:avLst/>
          </a:prstGeom>
        </p:spPr>
        <p:txBody>
          <a:bodyPr wrap="square">
            <a:spAutoFit/>
          </a:bodyPr>
          <a:lstStyle/>
          <a:p>
            <a:pPr algn="just">
              <a:lnSpc>
                <a:spcPct val="105000"/>
              </a:lnSpc>
              <a:spcAft>
                <a:spcPts val="1000"/>
              </a:spcAft>
            </a:pPr>
            <a:r>
              <a:rPr lang="es-AR" sz="1200" dirty="0">
                <a:latin typeface="Arial Narrow" panose="020B0606020202030204" pitchFamily="34" charset="0"/>
                <a:ea typeface="Times New Roman" panose="02020603050405020304" pitchFamily="18" charset="0"/>
                <a:cs typeface="Times New Roman" panose="02020603050405020304" pitchFamily="18" charset="0"/>
              </a:rPr>
              <a:t>En la hoja de estilo </a:t>
            </a:r>
            <a:r>
              <a:rPr lang="es-AR" sz="1200" u="sng" dirty="0">
                <a:solidFill>
                  <a:srgbClr val="0000FF"/>
                </a:solidFill>
                <a:latin typeface="Arial Narrow" panose="020B0606020202030204" pitchFamily="34" charset="0"/>
                <a:ea typeface="Times New Roman" panose="02020603050405020304" pitchFamily="18" charset="0"/>
                <a:cs typeface="Times New Roman" panose="02020603050405020304" pitchFamily="18" charset="0"/>
                <a:hlinkClick r:id="rId3"/>
              </a:rPr>
              <a:t>http://www.renault.com.ar/files_layout/btgenerico/dist/css/bootstrap.min.css</a:t>
            </a:r>
            <a:r>
              <a:rPr lang="es-AR" sz="1200" dirty="0">
                <a:latin typeface="Arial Narrow" panose="020B0606020202030204" pitchFamily="34" charset="0"/>
                <a:ea typeface="Times New Roman" panose="02020603050405020304" pitchFamily="18" charset="0"/>
                <a:cs typeface="Times New Roman" panose="02020603050405020304" pitchFamily="18" charset="0"/>
              </a:rPr>
              <a:t> se detectaron 38 errores y 157 advertencias.</a:t>
            </a:r>
          </a:p>
          <a:p>
            <a:r>
              <a:rPr lang="es-AR" sz="1200" dirty="0">
                <a:latin typeface="Arial Narrow" panose="020B0606020202030204" pitchFamily="34" charset="0"/>
                <a:ea typeface="Times New Roman" panose="02020603050405020304" pitchFamily="18" charset="0"/>
                <a:cs typeface="Times New Roman" panose="02020603050405020304" pitchFamily="18" charset="0"/>
              </a:rPr>
              <a:t>En la hoja de estilo </a:t>
            </a:r>
            <a:r>
              <a:rPr lang="es-AR" sz="1200" u="sng" dirty="0">
                <a:solidFill>
                  <a:srgbClr val="0000FF"/>
                </a:solidFill>
                <a:latin typeface="Arial Narrow" panose="020B0606020202030204" pitchFamily="34" charset="0"/>
                <a:ea typeface="Times New Roman" panose="02020603050405020304" pitchFamily="18" charset="0"/>
                <a:cs typeface="Times New Roman" panose="02020603050405020304" pitchFamily="18" charset="0"/>
                <a:hlinkClick r:id="rId4"/>
              </a:rPr>
              <a:t>http://www.renault.com.ar/files_layout/btgenerico/dist/css/btrenault.css</a:t>
            </a:r>
            <a:r>
              <a:rPr lang="es-AR" sz="1200" dirty="0">
                <a:latin typeface="Arial Narrow" panose="020B0606020202030204" pitchFamily="34" charset="0"/>
                <a:ea typeface="Times New Roman" panose="02020603050405020304" pitchFamily="18" charset="0"/>
                <a:cs typeface="Times New Roman" panose="02020603050405020304" pitchFamily="18" charset="0"/>
              </a:rPr>
              <a:t> se detectó 1 error y 6 advertencias</a:t>
            </a:r>
            <a:endParaRPr lang="es-AR" sz="1200" dirty="0"/>
          </a:p>
        </p:txBody>
      </p:sp>
      <p:graphicFrame>
        <p:nvGraphicFramePr>
          <p:cNvPr id="11" name="Tabla 10"/>
          <p:cNvGraphicFramePr>
            <a:graphicFrameLocks noGrp="1"/>
          </p:cNvGraphicFramePr>
          <p:nvPr>
            <p:extLst>
              <p:ext uri="{D42A27DB-BD31-4B8C-83A1-F6EECF244321}">
                <p14:modId xmlns:p14="http://schemas.microsoft.com/office/powerpoint/2010/main" val="1829405995"/>
              </p:ext>
            </p:extLst>
          </p:nvPr>
        </p:nvGraphicFramePr>
        <p:xfrm>
          <a:off x="1187249" y="3799147"/>
          <a:ext cx="8462077" cy="2078073"/>
        </p:xfrm>
        <a:graphic>
          <a:graphicData uri="http://schemas.openxmlformats.org/drawingml/2006/table">
            <a:tbl>
              <a:tblPr firstRow="1" firstCol="1" bandRow="1"/>
              <a:tblGrid>
                <a:gridCol w="1061853"/>
                <a:gridCol w="2796210"/>
                <a:gridCol w="4604014"/>
              </a:tblGrid>
              <a:tr h="285849">
                <a:tc>
                  <a:txBody>
                    <a:bodyPr/>
                    <a:lstStyle/>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Descripción</a:t>
                      </a:r>
                      <a:endParaRPr lang="es-AR"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Mejor Práctica que NO se cumple</a:t>
                      </a:r>
                      <a:endParaRPr lang="es-AR"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5000"/>
                        </a:lnSpc>
                        <a:spcAft>
                          <a:spcPts val="0"/>
                        </a:spcAft>
                      </a:pPr>
                      <a:r>
                        <a:rPr lang="es-AR" sz="1400" b="1" dirty="0">
                          <a:effectLst/>
                          <a:latin typeface="Calibri" panose="020F0502020204030204" pitchFamily="34" charset="0"/>
                          <a:ea typeface="Times New Roman" panose="02020603050405020304" pitchFamily="18" charset="0"/>
                          <a:cs typeface="Times New Roman" panose="02020603050405020304" pitchFamily="18" charset="0"/>
                        </a:rPr>
                        <a:t>Análisis de la Falla</a:t>
                      </a:r>
                      <a:endParaRPr lang="es-AR"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779659">
                <a:tc>
                  <a:txBody>
                    <a:bodyPr/>
                    <a:lstStyle/>
                    <a:p>
                      <a:pPr>
                        <a:lnSpc>
                          <a:spcPct val="105000"/>
                        </a:lnSpc>
                        <a:spcAft>
                          <a:spcPts val="0"/>
                        </a:spcAft>
                      </a:pPr>
                      <a:r>
                        <a:rPr lang="es-AR" sz="1400">
                          <a:effectLst/>
                          <a:latin typeface="Calibri" panose="020F0502020204030204" pitchFamily="34" charset="0"/>
                          <a:ea typeface="Times New Roman" panose="02020603050405020304" pitchFamily="18" charset="0"/>
                          <a:cs typeface="Times New Roman" panose="02020603050405020304" pitchFamily="18" charset="0"/>
                        </a:rPr>
                        <a:t>Se detectaron 39 errores y 163 advertencias</a:t>
                      </a:r>
                      <a:endParaRPr lang="es-AR"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VALID MARKUP / CONTENT FORMAT SUPPORT / STYLE SHEETS SUPPORT / STYLE SHEETS USE</a:t>
                      </a:r>
                      <a:endParaRPr lang="es-AR" sz="140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s-AR" sz="1400" dirty="0">
                          <a:effectLst/>
                          <a:latin typeface="Calibri" panose="020F0502020204030204" pitchFamily="34" charset="0"/>
                          <a:ea typeface="Times New Roman" panose="02020603050405020304" pitchFamily="18" charset="0"/>
                          <a:cs typeface="Times New Roman" panose="02020603050405020304" pitchFamily="18" charset="0"/>
                        </a:rPr>
                        <a:t>Errores de formato y gramática. Existe dependencia a las hojas de estilos, ya que no es posible leerlos si esas no existen. Las hojas de estilo CSS no son sintácticamente válida.  Esto provoca problemas de compatibilidad de formato del contenido  con el dispositivo. Los navegadores pueden no ser capaces de mostrar el contenido como se espera. La hoja de estilo CSS utiliza reglas, propiedades o valores no soportados por todos los dispositivos móviles.</a:t>
                      </a:r>
                      <a:endParaRPr lang="es-AR" sz="1400" dirty="0">
                        <a:effectLst/>
                        <a:latin typeface="Arial Narrow" panose="020B0606020202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176194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 y="0"/>
            <a:ext cx="10444899" cy="707886"/>
          </a:xfrm>
          <a:prstGeom prst="rect">
            <a:avLst/>
          </a:prstGeom>
        </p:spPr>
        <p:txBody>
          <a:bodyPr wrap="square">
            <a:spAutoFit/>
          </a:bodyPr>
          <a:lstStyle/>
          <a:p>
            <a:r>
              <a:rPr lang="es-AR" sz="4000" b="1" dirty="0"/>
              <a:t>Responsabilidad en el Uso de los Iconos</a:t>
            </a:r>
            <a:endParaRPr lang="es-AR" sz="4000" dirty="0"/>
          </a:p>
        </p:txBody>
      </p:sp>
      <p:sp>
        <p:nvSpPr>
          <p:cNvPr id="4" name="Rectángulo 3"/>
          <p:cNvSpPr/>
          <p:nvPr/>
        </p:nvSpPr>
        <p:spPr>
          <a:xfrm>
            <a:off x="69665" y="614256"/>
            <a:ext cx="3577326" cy="369332"/>
          </a:xfrm>
          <a:prstGeom prst="rect">
            <a:avLst/>
          </a:prstGeom>
        </p:spPr>
        <p:txBody>
          <a:bodyPr wrap="none">
            <a:spAutoFit/>
          </a:bodyPr>
          <a:lstStyle/>
          <a:p>
            <a:r>
              <a:rPr lang="es-AR" dirty="0">
                <a:solidFill>
                  <a:srgbClr val="000000"/>
                </a:solidFill>
                <a:latin typeface="Corbel" panose="020B0503020204020204" pitchFamily="34" charset="0"/>
                <a:hlinkClick r:id="rId2"/>
              </a:rPr>
              <a:t>http://</a:t>
            </a:r>
            <a:r>
              <a:rPr lang="es-AR" dirty="0" smtClean="0">
                <a:solidFill>
                  <a:srgbClr val="000000"/>
                </a:solidFill>
                <a:latin typeface="Corbel" panose="020B0503020204020204" pitchFamily="34" charset="0"/>
                <a:hlinkClick r:id="rId2"/>
              </a:rPr>
              <a:t>www.w3.org/QA/Tools/Icons</a:t>
            </a:r>
            <a:r>
              <a:rPr lang="es-AR" dirty="0" smtClean="0">
                <a:solidFill>
                  <a:srgbClr val="000000"/>
                </a:solidFill>
                <a:latin typeface="Corbel" panose="020B0503020204020204" pitchFamily="34" charset="0"/>
              </a:rPr>
              <a:t>  </a:t>
            </a:r>
            <a:endParaRPr lang="es-AR" dirty="0"/>
          </a:p>
        </p:txBody>
      </p:sp>
      <p:sp>
        <p:nvSpPr>
          <p:cNvPr id="6" name="Rectángulo 5"/>
          <p:cNvSpPr/>
          <p:nvPr/>
        </p:nvSpPr>
        <p:spPr>
          <a:xfrm>
            <a:off x="69665" y="948936"/>
            <a:ext cx="2041969" cy="369332"/>
          </a:xfrm>
          <a:prstGeom prst="rect">
            <a:avLst/>
          </a:prstGeom>
        </p:spPr>
        <p:txBody>
          <a:bodyPr wrap="none">
            <a:spAutoFit/>
          </a:bodyPr>
          <a:lstStyle/>
          <a:p>
            <a:r>
              <a:rPr lang="es-AR" b="1" dirty="0">
                <a:solidFill>
                  <a:srgbClr val="33444A"/>
                </a:solidFill>
                <a:latin typeface="Trebuchet MS" panose="020B0603020202020204" pitchFamily="34" charset="0"/>
              </a:rPr>
              <a:t>HTML and XHTML</a:t>
            </a:r>
            <a:endParaRPr lang="es-AR" dirty="0"/>
          </a:p>
        </p:txBody>
      </p:sp>
      <p:pic>
        <p:nvPicPr>
          <p:cNvPr id="7" name="Imagen 6"/>
          <p:cNvPicPr>
            <a:picLocks noChangeAspect="1"/>
          </p:cNvPicPr>
          <p:nvPr/>
        </p:nvPicPr>
        <p:blipFill>
          <a:blip r:embed="rId3"/>
          <a:stretch>
            <a:fillRect/>
          </a:stretch>
        </p:blipFill>
        <p:spPr>
          <a:xfrm>
            <a:off x="69665" y="1318268"/>
            <a:ext cx="4029075" cy="3667125"/>
          </a:xfrm>
          <a:prstGeom prst="rect">
            <a:avLst/>
          </a:prstGeom>
        </p:spPr>
      </p:pic>
      <p:sp>
        <p:nvSpPr>
          <p:cNvPr id="8" name="Rectangle 2"/>
          <p:cNvSpPr>
            <a:spLocks noChangeArrowheads="1"/>
          </p:cNvSpPr>
          <p:nvPr/>
        </p:nvSpPr>
        <p:spPr bwMode="auto">
          <a:xfrm>
            <a:off x="4468306" y="948936"/>
            <a:ext cx="206979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b="1" i="0" u="none" strike="noStrike" cap="none" normalizeH="0" baseline="0" dirty="0" smtClean="0">
                <a:ln>
                  <a:noFill/>
                </a:ln>
                <a:solidFill>
                  <a:srgbClr val="33444A"/>
                </a:solidFill>
                <a:effectLst/>
                <a:latin typeface="Gill Sans"/>
              </a:rPr>
              <a:t>CSS and MathML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800" b="0" i="0" u="none" strike="noStrike" cap="none" normalizeH="0" baseline="0" dirty="0" smtClean="0">
              <a:ln>
                <a:noFill/>
              </a:ln>
              <a:solidFill>
                <a:schemeClr val="tx1"/>
              </a:solidFill>
              <a:effectLst/>
              <a:latin typeface="Arial" panose="020B0604020202020204" pitchFamily="34" charset="0"/>
            </a:endParaRPr>
          </a:p>
        </p:txBody>
      </p:sp>
      <p:pic>
        <p:nvPicPr>
          <p:cNvPr id="11" name="Imagen 10"/>
          <p:cNvPicPr>
            <a:picLocks noChangeAspect="1"/>
          </p:cNvPicPr>
          <p:nvPr/>
        </p:nvPicPr>
        <p:blipFill>
          <a:blip r:embed="rId4"/>
          <a:stretch>
            <a:fillRect/>
          </a:stretch>
        </p:blipFill>
        <p:spPr>
          <a:xfrm>
            <a:off x="4098740" y="1394649"/>
            <a:ext cx="4076700" cy="2238375"/>
          </a:xfrm>
          <a:prstGeom prst="rect">
            <a:avLst/>
          </a:prstGeom>
        </p:spPr>
      </p:pic>
      <p:sp>
        <p:nvSpPr>
          <p:cNvPr id="12" name="Rectángulo 11"/>
          <p:cNvSpPr/>
          <p:nvPr/>
        </p:nvSpPr>
        <p:spPr>
          <a:xfrm>
            <a:off x="8781774" y="948936"/>
            <a:ext cx="1572866" cy="369332"/>
          </a:xfrm>
          <a:prstGeom prst="rect">
            <a:avLst/>
          </a:prstGeom>
        </p:spPr>
        <p:txBody>
          <a:bodyPr wrap="none">
            <a:spAutoFit/>
          </a:bodyPr>
          <a:lstStyle/>
          <a:p>
            <a:r>
              <a:rPr lang="es-AR" b="1" dirty="0">
                <a:solidFill>
                  <a:srgbClr val="33444A"/>
                </a:solidFill>
                <a:latin typeface="Trebuchet MS" panose="020B0603020202020204" pitchFamily="34" charset="0"/>
              </a:rPr>
              <a:t>SVG and XML</a:t>
            </a:r>
            <a:endParaRPr lang="es-AR" dirty="0"/>
          </a:p>
        </p:txBody>
      </p:sp>
      <p:pic>
        <p:nvPicPr>
          <p:cNvPr id="13" name="Imagen 12"/>
          <p:cNvPicPr>
            <a:picLocks noChangeAspect="1"/>
          </p:cNvPicPr>
          <p:nvPr/>
        </p:nvPicPr>
        <p:blipFill>
          <a:blip r:embed="rId5"/>
          <a:stretch>
            <a:fillRect/>
          </a:stretch>
        </p:blipFill>
        <p:spPr>
          <a:xfrm>
            <a:off x="8159477" y="1272101"/>
            <a:ext cx="4000500" cy="3438525"/>
          </a:xfrm>
          <a:prstGeom prst="rect">
            <a:avLst/>
          </a:prstGeom>
        </p:spPr>
      </p:pic>
      <p:sp>
        <p:nvSpPr>
          <p:cNvPr id="14" name="Rectángulo 13"/>
          <p:cNvSpPr/>
          <p:nvPr/>
        </p:nvSpPr>
        <p:spPr>
          <a:xfrm>
            <a:off x="69665" y="4944728"/>
            <a:ext cx="9857295" cy="609398"/>
          </a:xfrm>
          <a:prstGeom prst="rect">
            <a:avLst/>
          </a:prstGeom>
        </p:spPr>
        <p:txBody>
          <a:bodyPr wrap="square">
            <a:spAutoFit/>
          </a:bodyPr>
          <a:lstStyle/>
          <a:p>
            <a:pPr>
              <a:lnSpc>
                <a:spcPct val="120000"/>
              </a:lnSpc>
            </a:pPr>
            <a:r>
              <a:rPr lang="en-US" b="1" dirty="0">
                <a:solidFill>
                  <a:srgbClr val="33444A"/>
                </a:solidFill>
                <a:latin typeface="Trebuchet MS" panose="020B0603020202020204" pitchFamily="34" charset="0"/>
              </a:rPr>
              <a:t>New - missing -Legacy</a:t>
            </a:r>
          </a:p>
          <a:p>
            <a:pPr>
              <a:lnSpc>
                <a:spcPct val="120000"/>
              </a:lnSpc>
            </a:pPr>
            <a:r>
              <a:rPr lang="en-US" sz="1000" dirty="0">
                <a:solidFill>
                  <a:srgbClr val="33444A"/>
                </a:solidFill>
                <a:latin typeface="Trebuchet MS" panose="020B0603020202020204" pitchFamily="34" charset="0"/>
              </a:rPr>
              <a:t>Below are the icons, as of $Date: 2009/10/27 12:05:00 $, not covered by the current set of icons at http://www.w3.org/Icons/</a:t>
            </a:r>
            <a:endParaRPr lang="en-US" sz="1000" dirty="0">
              <a:solidFill>
                <a:srgbClr val="33444A"/>
              </a:solidFill>
              <a:effectLst/>
              <a:latin typeface="Trebuchet MS" panose="020B0603020202020204" pitchFamily="34" charset="0"/>
            </a:endParaRPr>
          </a:p>
        </p:txBody>
      </p:sp>
      <p:pic>
        <p:nvPicPr>
          <p:cNvPr id="15" name="Imagen 14"/>
          <p:cNvPicPr>
            <a:picLocks noChangeAspect="1"/>
          </p:cNvPicPr>
          <p:nvPr/>
        </p:nvPicPr>
        <p:blipFill>
          <a:blip r:embed="rId6"/>
          <a:stretch>
            <a:fillRect/>
          </a:stretch>
        </p:blipFill>
        <p:spPr>
          <a:xfrm>
            <a:off x="206752" y="5525573"/>
            <a:ext cx="2027402" cy="692910"/>
          </a:xfrm>
          <a:prstGeom prst="rect">
            <a:avLst/>
          </a:prstGeom>
        </p:spPr>
      </p:pic>
      <p:pic>
        <p:nvPicPr>
          <p:cNvPr id="2051" name="Picture 3" descr="Valid CS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alid CS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Valid CSS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alid CSS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Valid CSS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alid CSS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6" name="Marcador de texto 15"/>
          <p:cNvSpPr>
            <a:spLocks noGrp="1"/>
          </p:cNvSpPr>
          <p:nvPr>
            <p:ph type="body" idx="1"/>
          </p:nvPr>
        </p:nvSpPr>
        <p:spPr/>
        <p:txBody>
          <a:bodyPr/>
          <a:lstStyle/>
          <a:p>
            <a:endParaRPr lang="es-AR"/>
          </a:p>
        </p:txBody>
      </p:sp>
      <p:sp>
        <p:nvSpPr>
          <p:cNvPr id="2" name="Marcador de pie de página 1"/>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43</a:t>
            </a:fld>
            <a:endParaRPr lang="es-AR"/>
          </a:p>
        </p:txBody>
      </p:sp>
    </p:spTree>
    <p:extLst>
      <p:ext uri="{BB962C8B-B14F-4D97-AF65-F5344CB8AC3E}">
        <p14:creationId xmlns:p14="http://schemas.microsoft.com/office/powerpoint/2010/main" val="18281495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7454550" cy="707886"/>
          </a:xfrm>
          <a:prstGeom prst="rect">
            <a:avLst/>
          </a:prstGeom>
        </p:spPr>
        <p:txBody>
          <a:bodyPr wrap="square">
            <a:spAutoFit/>
          </a:bodyPr>
          <a:lstStyle/>
          <a:p>
            <a:r>
              <a:rPr lang="es-AR" sz="4000" b="1" dirty="0" smtClean="0"/>
              <a:t>Resumiendo…</a:t>
            </a:r>
            <a:endParaRPr lang="es-AR" sz="4000" dirty="0"/>
          </a:p>
        </p:txBody>
      </p:sp>
      <p:sp>
        <p:nvSpPr>
          <p:cNvPr id="4" name="Rectángulo 3"/>
          <p:cNvSpPr/>
          <p:nvPr/>
        </p:nvSpPr>
        <p:spPr>
          <a:xfrm>
            <a:off x="0" y="707886"/>
            <a:ext cx="3363037" cy="369332"/>
          </a:xfrm>
          <a:prstGeom prst="rect">
            <a:avLst/>
          </a:prstGeom>
        </p:spPr>
        <p:txBody>
          <a:bodyPr wrap="none">
            <a:spAutoFit/>
          </a:bodyPr>
          <a:lstStyle/>
          <a:p>
            <a:r>
              <a:rPr lang="es-AR" dirty="0">
                <a:hlinkClick r:id="rId2"/>
              </a:rPr>
              <a:t>https://validator.w3.org/unicorn</a:t>
            </a:r>
            <a:r>
              <a:rPr lang="es-AR" dirty="0" smtClean="0">
                <a:hlinkClick r:id="rId2"/>
              </a:rPr>
              <a:t>/</a:t>
            </a:r>
            <a:r>
              <a:rPr lang="es-AR" dirty="0" smtClean="0"/>
              <a:t> </a:t>
            </a:r>
            <a:endParaRPr lang="es-AR" dirty="0"/>
          </a:p>
        </p:txBody>
      </p:sp>
      <p:pic>
        <p:nvPicPr>
          <p:cNvPr id="5" name="Imagen 4"/>
          <p:cNvPicPr>
            <a:picLocks noChangeAspect="1"/>
          </p:cNvPicPr>
          <p:nvPr/>
        </p:nvPicPr>
        <p:blipFill>
          <a:blip r:embed="rId3"/>
          <a:stretch>
            <a:fillRect/>
          </a:stretch>
        </p:blipFill>
        <p:spPr>
          <a:xfrm>
            <a:off x="811897" y="1077218"/>
            <a:ext cx="8426372" cy="5098721"/>
          </a:xfrm>
          <a:prstGeom prst="rect">
            <a:avLst/>
          </a:prstGeom>
        </p:spPr>
      </p:pic>
      <p:sp>
        <p:nvSpPr>
          <p:cNvPr id="2" name="Marcador de pie de página 1"/>
          <p:cNvSpPr>
            <a:spLocks noGrp="1"/>
          </p:cNvSpPr>
          <p:nvPr>
            <p:ph type="ftr" sz="quarter" idx="11"/>
          </p:nvPr>
        </p:nvSpPr>
        <p:spPr/>
        <p:txBody>
          <a:bodyPr/>
          <a:lstStyle/>
          <a:p>
            <a:r>
              <a:rPr lang="es-AR" smtClean="0"/>
              <a:t>Ing. Cintia V. Gioia</a:t>
            </a:r>
            <a:endParaRPr lang="es-AR"/>
          </a:p>
        </p:txBody>
      </p:sp>
      <p:sp>
        <p:nvSpPr>
          <p:cNvPr id="6" name="Marcador de número de diapositiva 5"/>
          <p:cNvSpPr>
            <a:spLocks noGrp="1"/>
          </p:cNvSpPr>
          <p:nvPr>
            <p:ph type="sldNum" sz="quarter" idx="12"/>
          </p:nvPr>
        </p:nvSpPr>
        <p:spPr/>
        <p:txBody>
          <a:bodyPr/>
          <a:lstStyle/>
          <a:p>
            <a:fld id="{FEB392A3-1FE7-46A9-BF0F-AA7F5CADFD58}" type="slidenum">
              <a:rPr lang="es-AR" smtClean="0"/>
              <a:t>44</a:t>
            </a:fld>
            <a:endParaRPr lang="es-AR"/>
          </a:p>
        </p:txBody>
      </p:sp>
    </p:spTree>
    <p:extLst>
      <p:ext uri="{BB962C8B-B14F-4D97-AF65-F5344CB8AC3E}">
        <p14:creationId xmlns:p14="http://schemas.microsoft.com/office/powerpoint/2010/main" val="23169223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7454550" cy="707886"/>
          </a:xfrm>
          <a:prstGeom prst="rect">
            <a:avLst/>
          </a:prstGeom>
        </p:spPr>
        <p:txBody>
          <a:bodyPr wrap="square">
            <a:spAutoFit/>
          </a:bodyPr>
          <a:lstStyle/>
          <a:p>
            <a:r>
              <a:rPr lang="es-AR" sz="4000" b="1" dirty="0" smtClean="0"/>
              <a:t>Resumiendo…</a:t>
            </a:r>
            <a:endParaRPr lang="es-AR" sz="4000" dirty="0"/>
          </a:p>
        </p:txBody>
      </p:sp>
      <p:sp>
        <p:nvSpPr>
          <p:cNvPr id="4" name="Rectángulo 3"/>
          <p:cNvSpPr/>
          <p:nvPr/>
        </p:nvSpPr>
        <p:spPr>
          <a:xfrm>
            <a:off x="0" y="707886"/>
            <a:ext cx="3363037" cy="369332"/>
          </a:xfrm>
          <a:prstGeom prst="rect">
            <a:avLst/>
          </a:prstGeom>
        </p:spPr>
        <p:txBody>
          <a:bodyPr wrap="none">
            <a:spAutoFit/>
          </a:bodyPr>
          <a:lstStyle/>
          <a:p>
            <a:r>
              <a:rPr lang="es-AR" dirty="0">
                <a:hlinkClick r:id="rId2"/>
              </a:rPr>
              <a:t>https://validator.w3.org/unicorn</a:t>
            </a:r>
            <a:r>
              <a:rPr lang="es-AR" dirty="0" smtClean="0">
                <a:hlinkClick r:id="rId2"/>
              </a:rPr>
              <a:t>/</a:t>
            </a:r>
            <a:r>
              <a:rPr lang="es-AR" dirty="0" smtClean="0"/>
              <a:t> </a:t>
            </a:r>
            <a:endParaRPr lang="es-AR" dirty="0"/>
          </a:p>
        </p:txBody>
      </p:sp>
      <p:sp>
        <p:nvSpPr>
          <p:cNvPr id="2" name="Rectángulo 1"/>
          <p:cNvSpPr/>
          <p:nvPr/>
        </p:nvSpPr>
        <p:spPr>
          <a:xfrm>
            <a:off x="201104" y="1352347"/>
            <a:ext cx="9018309" cy="3539430"/>
          </a:xfrm>
          <a:prstGeom prst="rect">
            <a:avLst/>
          </a:prstGeom>
        </p:spPr>
        <p:txBody>
          <a:bodyPr wrap="square">
            <a:spAutoFit/>
          </a:bodyPr>
          <a:lstStyle/>
          <a:p>
            <a:r>
              <a:rPr lang="es-AR" sz="3200" b="1" i="1" dirty="0">
                <a:solidFill>
                  <a:srgbClr val="000000"/>
                </a:solidFill>
                <a:latin typeface="+mj-lt"/>
              </a:rPr>
              <a:t>¿Qué se puede validar automáticamente</a:t>
            </a:r>
            <a:r>
              <a:rPr lang="es-AR" sz="3200" b="1" i="1" dirty="0" smtClean="0">
                <a:solidFill>
                  <a:srgbClr val="000000"/>
                </a:solidFill>
                <a:latin typeface="+mj-lt"/>
              </a:rPr>
              <a:t>?</a:t>
            </a:r>
          </a:p>
          <a:p>
            <a:endParaRPr lang="es-AR" sz="3200" b="1" i="1" dirty="0">
              <a:latin typeface="+mj-lt"/>
            </a:endParaRPr>
          </a:p>
          <a:p>
            <a:pPr marL="457200" indent="-457200">
              <a:buFont typeface="Wingdings" panose="05000000000000000000" pitchFamily="2" charset="2"/>
              <a:buChar char="ü"/>
            </a:pPr>
            <a:r>
              <a:rPr lang="es-AR" sz="3200" b="1" i="1" dirty="0">
                <a:latin typeface="+mj-lt"/>
              </a:rPr>
              <a:t>MARKUP</a:t>
            </a:r>
          </a:p>
          <a:p>
            <a:pPr marL="457200" indent="-457200">
              <a:buFont typeface="Wingdings" panose="05000000000000000000" pitchFamily="2" charset="2"/>
              <a:buChar char="ü"/>
            </a:pPr>
            <a:r>
              <a:rPr lang="es-AR" sz="3200" b="1" i="1" dirty="0" smtClean="0">
                <a:latin typeface="+mj-lt"/>
              </a:rPr>
              <a:t>CSS</a:t>
            </a:r>
            <a:endParaRPr lang="es-AR" sz="3200" b="1" i="1" dirty="0">
              <a:latin typeface="+mj-lt"/>
            </a:endParaRPr>
          </a:p>
          <a:p>
            <a:pPr marL="457200" indent="-457200">
              <a:buFont typeface="Wingdings" panose="05000000000000000000" pitchFamily="2" charset="2"/>
              <a:buChar char="ü"/>
            </a:pPr>
            <a:r>
              <a:rPr lang="es-AR" sz="3200" b="1" i="1" dirty="0" smtClean="0">
                <a:latin typeface="+mj-lt"/>
              </a:rPr>
              <a:t>LINKS</a:t>
            </a:r>
            <a:endParaRPr lang="es-AR" sz="3200" b="1" i="1" dirty="0">
              <a:latin typeface="+mj-lt"/>
            </a:endParaRPr>
          </a:p>
          <a:p>
            <a:pPr marL="457200" indent="-457200">
              <a:buFont typeface="Wingdings" panose="05000000000000000000" pitchFamily="2" charset="2"/>
              <a:buChar char="ü"/>
            </a:pPr>
            <a:r>
              <a:rPr lang="es-AR" sz="3200" b="1" i="1" dirty="0" smtClean="0">
                <a:latin typeface="+mj-lt"/>
              </a:rPr>
              <a:t>CUMPLIMIENTO </a:t>
            </a:r>
            <a:r>
              <a:rPr lang="es-AR" sz="3200" b="1" i="1" dirty="0">
                <a:latin typeface="+mj-lt"/>
              </a:rPr>
              <a:t>DE BUENAS PRÁCTICAS</a:t>
            </a:r>
          </a:p>
          <a:p>
            <a:endParaRPr lang="es-AR" sz="3200" dirty="0">
              <a:solidFill>
                <a:srgbClr val="000000"/>
              </a:solidFill>
              <a:latin typeface="Consolas" panose="020B0609020204030204" pitchFamily="49" charset="0"/>
            </a:endParaRPr>
          </a:p>
        </p:txBody>
      </p:sp>
      <p:sp>
        <p:nvSpPr>
          <p:cNvPr id="6" name="Rectángulo 5"/>
          <p:cNvSpPr/>
          <p:nvPr/>
        </p:nvSpPr>
        <p:spPr>
          <a:xfrm>
            <a:off x="201104" y="4377984"/>
            <a:ext cx="8565823" cy="1538883"/>
          </a:xfrm>
          <a:prstGeom prst="rect">
            <a:avLst/>
          </a:prstGeom>
        </p:spPr>
        <p:txBody>
          <a:bodyPr wrap="square">
            <a:spAutoFit/>
          </a:bodyPr>
          <a:lstStyle/>
          <a:p>
            <a:r>
              <a:rPr lang="es-AR" sz="3600" b="1" i="1" dirty="0" err="1">
                <a:solidFill>
                  <a:srgbClr val="000000"/>
                </a:solidFill>
                <a:latin typeface="+mj-lt"/>
              </a:rPr>
              <a:t>Best</a:t>
            </a:r>
            <a:r>
              <a:rPr lang="es-AR" sz="3600" b="1" i="1" dirty="0">
                <a:solidFill>
                  <a:srgbClr val="000000"/>
                </a:solidFill>
                <a:latin typeface="+mj-lt"/>
              </a:rPr>
              <a:t> </a:t>
            </a:r>
            <a:r>
              <a:rPr lang="es-AR" sz="3600" b="1" i="1" dirty="0" err="1">
                <a:solidFill>
                  <a:srgbClr val="000000"/>
                </a:solidFill>
                <a:latin typeface="+mj-lt"/>
              </a:rPr>
              <a:t>Practice</a:t>
            </a:r>
            <a:r>
              <a:rPr lang="es-AR" sz="3600" b="1" i="1" dirty="0">
                <a:solidFill>
                  <a:srgbClr val="000000"/>
                </a:solidFill>
                <a:latin typeface="+mj-lt"/>
              </a:rPr>
              <a:t> </a:t>
            </a:r>
            <a:r>
              <a:rPr lang="es-AR" sz="3600" b="1" i="1" dirty="0" smtClean="0">
                <a:solidFill>
                  <a:srgbClr val="000000"/>
                </a:solidFill>
                <a:latin typeface="+mj-lt"/>
              </a:rPr>
              <a:t>–</a:t>
            </a:r>
            <a:r>
              <a:rPr lang="es-AR" sz="3600" b="1" i="1" dirty="0" err="1" smtClean="0">
                <a:solidFill>
                  <a:srgbClr val="000000"/>
                </a:solidFill>
                <a:latin typeface="+mj-lt"/>
              </a:rPr>
              <a:t>mobileOKBasic</a:t>
            </a:r>
            <a:endParaRPr lang="es-AR" sz="3600" b="1" i="1" dirty="0" smtClean="0">
              <a:solidFill>
                <a:srgbClr val="000000"/>
              </a:solidFill>
              <a:latin typeface="+mj-lt"/>
            </a:endParaRPr>
          </a:p>
          <a:p>
            <a:endParaRPr lang="es-AR" dirty="0">
              <a:solidFill>
                <a:srgbClr val="000000"/>
              </a:solidFill>
              <a:latin typeface="+mj-lt"/>
            </a:endParaRPr>
          </a:p>
          <a:p>
            <a:r>
              <a:rPr lang="es-AR" sz="2000" b="1" dirty="0">
                <a:solidFill>
                  <a:srgbClr val="000000"/>
                </a:solidFill>
                <a:latin typeface="+mj-lt"/>
                <a:hlinkClick r:id="rId3"/>
              </a:rPr>
              <a:t>http://www.w3.org/TR/mobileOK-basic10-tests/#</a:t>
            </a:r>
            <a:r>
              <a:rPr lang="es-AR" sz="2000" b="1" dirty="0" smtClean="0">
                <a:solidFill>
                  <a:srgbClr val="000000"/>
                </a:solidFill>
                <a:latin typeface="+mj-lt"/>
                <a:hlinkClick r:id="rId3"/>
              </a:rPr>
              <a:t>bp_test_reference</a:t>
            </a:r>
            <a:r>
              <a:rPr lang="es-AR" sz="2000" b="1" dirty="0" smtClean="0">
                <a:solidFill>
                  <a:srgbClr val="000000"/>
                </a:solidFill>
                <a:latin typeface="+mj-lt"/>
              </a:rPr>
              <a:t> </a:t>
            </a:r>
            <a:endParaRPr lang="es-AR" sz="2000" dirty="0">
              <a:solidFill>
                <a:srgbClr val="000000"/>
              </a:solidFill>
              <a:latin typeface="+mj-lt"/>
            </a:endParaRPr>
          </a:p>
          <a:p>
            <a:r>
              <a:rPr lang="en-US" sz="2000" dirty="0">
                <a:solidFill>
                  <a:srgbClr val="000000"/>
                </a:solidFill>
                <a:latin typeface="+mj-lt"/>
              </a:rPr>
              <a:t>C </a:t>
            </a:r>
            <a:r>
              <a:rPr lang="en-US" dirty="0">
                <a:solidFill>
                  <a:srgbClr val="000000"/>
                </a:solidFill>
                <a:latin typeface="+mj-lt"/>
              </a:rPr>
              <a:t>Relationship between Best Practices and </a:t>
            </a:r>
            <a:r>
              <a:rPr lang="en-US" dirty="0" err="1">
                <a:solidFill>
                  <a:srgbClr val="000000"/>
                </a:solidFill>
                <a:latin typeface="+mj-lt"/>
              </a:rPr>
              <a:t>mobileOKTests</a:t>
            </a:r>
            <a:r>
              <a:rPr lang="en-US" dirty="0">
                <a:solidFill>
                  <a:srgbClr val="000000"/>
                </a:solidFill>
                <a:latin typeface="+mj-lt"/>
              </a:rPr>
              <a:t> (Non-Normative)</a:t>
            </a:r>
            <a:endParaRPr lang="es-AR" dirty="0">
              <a:latin typeface="+mj-lt"/>
            </a:endParaRPr>
          </a:p>
        </p:txBody>
      </p:sp>
      <p:sp>
        <p:nvSpPr>
          <p:cNvPr id="5" name="Marcador de pie de página 4"/>
          <p:cNvSpPr>
            <a:spLocks noGrp="1"/>
          </p:cNvSpPr>
          <p:nvPr>
            <p:ph type="ftr" sz="quarter" idx="11"/>
          </p:nvPr>
        </p:nvSpPr>
        <p:spPr/>
        <p:txBody>
          <a:bodyPr/>
          <a:lstStyle/>
          <a:p>
            <a:r>
              <a:rPr lang="es-AR" smtClean="0"/>
              <a:t>Ing. Cintia V. Gioia</a:t>
            </a:r>
            <a:endParaRPr lang="es-AR"/>
          </a:p>
        </p:txBody>
      </p:sp>
      <p:sp>
        <p:nvSpPr>
          <p:cNvPr id="7" name="Marcador de número de diapositiva 6"/>
          <p:cNvSpPr>
            <a:spLocks noGrp="1"/>
          </p:cNvSpPr>
          <p:nvPr>
            <p:ph type="sldNum" sz="quarter" idx="12"/>
          </p:nvPr>
        </p:nvSpPr>
        <p:spPr/>
        <p:txBody>
          <a:bodyPr/>
          <a:lstStyle/>
          <a:p>
            <a:fld id="{FEB392A3-1FE7-46A9-BF0F-AA7F5CADFD58}" type="slidenum">
              <a:rPr lang="es-AR" smtClean="0"/>
              <a:t>45</a:t>
            </a:fld>
            <a:endParaRPr lang="es-AR"/>
          </a:p>
        </p:txBody>
      </p:sp>
    </p:spTree>
    <p:extLst>
      <p:ext uri="{BB962C8B-B14F-4D97-AF65-F5344CB8AC3E}">
        <p14:creationId xmlns:p14="http://schemas.microsoft.com/office/powerpoint/2010/main" val="291859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2801986" cy="707886"/>
          </a:xfrm>
          <a:prstGeom prst="rect">
            <a:avLst/>
          </a:prstGeom>
        </p:spPr>
        <p:txBody>
          <a:bodyPr wrap="none">
            <a:spAutoFit/>
          </a:bodyPr>
          <a:lstStyle/>
          <a:p>
            <a:r>
              <a:rPr lang="es-AR" sz="4000" b="1" dirty="0" smtClean="0"/>
              <a:t>Validadores </a:t>
            </a:r>
            <a:endParaRPr lang="es-AR" sz="4000" b="1" dirty="0"/>
          </a:p>
        </p:txBody>
      </p:sp>
      <p:sp>
        <p:nvSpPr>
          <p:cNvPr id="6" name="CuadroTexto 5"/>
          <p:cNvSpPr txBox="1"/>
          <p:nvPr/>
        </p:nvSpPr>
        <p:spPr>
          <a:xfrm>
            <a:off x="904739" y="1283151"/>
            <a:ext cx="10204419" cy="4909036"/>
          </a:xfrm>
          <a:prstGeom prst="rect">
            <a:avLst/>
          </a:prstGeom>
          <a:noFill/>
        </p:spPr>
        <p:txBody>
          <a:bodyPr wrap="square" rtlCol="0">
            <a:spAutoFit/>
          </a:bodyPr>
          <a:lstStyle/>
          <a:p>
            <a:pPr lvl="0"/>
            <a:r>
              <a:rPr lang="es-AR" sz="2400" b="1" dirty="0" smtClean="0"/>
              <a:t>Validadores </a:t>
            </a:r>
            <a:r>
              <a:rPr lang="es-AR" sz="2400" b="1" dirty="0"/>
              <a:t>de (X)HTML/CSS </a:t>
            </a:r>
          </a:p>
          <a:p>
            <a:pPr marL="342900" lvl="0" indent="-342900">
              <a:buFont typeface="Arial" panose="020B0604020202020204" pitchFamily="34" charset="0"/>
              <a:buChar char="•"/>
            </a:pPr>
            <a:r>
              <a:rPr lang="es-AR" sz="2400" b="1" dirty="0" err="1">
                <a:hlinkClick r:id="rId2"/>
              </a:rPr>
              <a:t>Validator</a:t>
            </a:r>
            <a:r>
              <a:rPr lang="es-AR" sz="2400" b="1" dirty="0">
                <a:hlinkClick r:id="rId2"/>
              </a:rPr>
              <a:t> Suite Beta del W3C</a:t>
            </a:r>
            <a:endParaRPr lang="es-MX" sz="2400" dirty="0"/>
          </a:p>
          <a:p>
            <a:pPr marL="342900" lvl="0" indent="-342900">
              <a:buFont typeface="Arial" panose="020B0604020202020204" pitchFamily="34" charset="0"/>
              <a:buChar char="•"/>
            </a:pPr>
            <a:r>
              <a:rPr lang="es-AR" sz="2400" b="1" dirty="0">
                <a:hlinkClick r:id="rId3"/>
              </a:rPr>
              <a:t>W3C </a:t>
            </a:r>
            <a:r>
              <a:rPr lang="es-AR" sz="2400" b="1" dirty="0" err="1">
                <a:hlinkClick r:id="rId3"/>
              </a:rPr>
              <a:t>Markup</a:t>
            </a:r>
            <a:r>
              <a:rPr lang="es-AR" sz="2400" b="1" dirty="0">
                <a:hlinkClick r:id="rId3"/>
              </a:rPr>
              <a:t> </a:t>
            </a:r>
            <a:r>
              <a:rPr lang="es-AR" sz="2400" b="1" dirty="0" err="1">
                <a:hlinkClick r:id="rId3"/>
              </a:rPr>
              <a:t>Validation</a:t>
            </a:r>
            <a:r>
              <a:rPr lang="es-AR" sz="2400" b="1" dirty="0">
                <a:hlinkClick r:id="rId3"/>
              </a:rPr>
              <a:t> </a:t>
            </a:r>
            <a:r>
              <a:rPr lang="es-AR" sz="2400" b="1" dirty="0" err="1">
                <a:hlinkClick r:id="rId3"/>
              </a:rPr>
              <a:t>Service</a:t>
            </a:r>
            <a:endParaRPr lang="es-MX" sz="2400" dirty="0"/>
          </a:p>
          <a:p>
            <a:pPr marL="342900" lvl="0" indent="-342900">
              <a:buFont typeface="Arial" panose="020B0604020202020204" pitchFamily="34" charset="0"/>
              <a:buChar char="•"/>
            </a:pPr>
            <a:r>
              <a:rPr lang="es-AR" sz="2400" b="1" dirty="0">
                <a:hlinkClick r:id="rId4"/>
              </a:rPr>
              <a:t>W3C CSS </a:t>
            </a:r>
            <a:r>
              <a:rPr lang="es-AR" sz="2400" b="1" dirty="0" err="1">
                <a:hlinkClick r:id="rId4"/>
              </a:rPr>
              <a:t>Validation</a:t>
            </a:r>
            <a:r>
              <a:rPr lang="es-AR" sz="2400" b="1" dirty="0">
                <a:hlinkClick r:id="rId4"/>
              </a:rPr>
              <a:t> </a:t>
            </a:r>
            <a:r>
              <a:rPr lang="es-AR" sz="2400" b="1" dirty="0" err="1">
                <a:hlinkClick r:id="rId4"/>
              </a:rPr>
              <a:t>Service</a:t>
            </a:r>
            <a:endParaRPr lang="es-MX" sz="2400" dirty="0"/>
          </a:p>
          <a:p>
            <a:pPr marL="342900" lvl="0" indent="-342900">
              <a:buFont typeface="Arial" panose="020B0604020202020204" pitchFamily="34" charset="0"/>
              <a:buChar char="•"/>
            </a:pPr>
            <a:r>
              <a:rPr lang="es-AR" sz="2400" b="1" dirty="0" err="1">
                <a:hlinkClick r:id="rId5"/>
              </a:rPr>
              <a:t>Multipage</a:t>
            </a:r>
            <a:r>
              <a:rPr lang="es-AR" sz="2400" b="1" dirty="0">
                <a:hlinkClick r:id="rId5"/>
              </a:rPr>
              <a:t> </a:t>
            </a:r>
            <a:r>
              <a:rPr lang="es-AR" sz="2400" b="1" dirty="0" err="1">
                <a:hlinkClick r:id="rId5"/>
              </a:rPr>
              <a:t>Validator</a:t>
            </a:r>
            <a:endParaRPr lang="es-MX" sz="2400" dirty="0"/>
          </a:p>
          <a:p>
            <a:pPr marL="342900" lvl="0" indent="-342900">
              <a:buFont typeface="Arial" panose="020B0604020202020204" pitchFamily="34" charset="0"/>
              <a:buChar char="•"/>
            </a:pPr>
            <a:r>
              <a:rPr lang="es-AR" sz="2400" b="1" dirty="0">
                <a:hlinkClick r:id="rId6"/>
              </a:rPr>
              <a:t>Validator.nu </a:t>
            </a:r>
            <a:r>
              <a:rPr lang="es-AR" sz="2400" b="1" dirty="0" smtClean="0">
                <a:hlinkClick r:id="rId6"/>
              </a:rPr>
              <a:t>3</a:t>
            </a:r>
            <a:endParaRPr lang="es-AR" sz="2400" b="1" dirty="0" smtClean="0"/>
          </a:p>
          <a:p>
            <a:pPr lvl="0"/>
            <a:endParaRPr lang="es-AR" sz="2400" b="1" dirty="0"/>
          </a:p>
          <a:p>
            <a:r>
              <a:rPr lang="es-AR" sz="2400" b="1" dirty="0"/>
              <a:t>Validador de dispositivos móviles</a:t>
            </a:r>
          </a:p>
          <a:p>
            <a:pPr marL="342900" indent="-342900">
              <a:buFont typeface="Arial" panose="020B0604020202020204" pitchFamily="34" charset="0"/>
              <a:buChar char="•"/>
            </a:pPr>
            <a:r>
              <a:rPr lang="es-AR" sz="2400" b="1" dirty="0">
                <a:solidFill>
                  <a:schemeClr val="bg1"/>
                </a:solidFill>
                <a:hlinkClick r:id="rId7"/>
              </a:rPr>
              <a:t>TAW </a:t>
            </a:r>
            <a:r>
              <a:rPr lang="es-AR" sz="2400" b="1" dirty="0" err="1">
                <a:solidFill>
                  <a:schemeClr val="bg1"/>
                </a:solidFill>
                <a:hlinkClick r:id="rId7"/>
              </a:rPr>
              <a:t>mobileOK</a:t>
            </a:r>
            <a:r>
              <a:rPr lang="es-AR" sz="2400" b="1" dirty="0">
                <a:solidFill>
                  <a:schemeClr val="bg1"/>
                </a:solidFill>
                <a:hlinkClick r:id="rId7"/>
              </a:rPr>
              <a:t> Basic</a:t>
            </a:r>
            <a:endParaRPr lang="es-AR" sz="2400" b="1" dirty="0">
              <a:solidFill>
                <a:schemeClr val="bg1"/>
              </a:solidFill>
            </a:endParaRPr>
          </a:p>
          <a:p>
            <a:pPr marL="342900" indent="-342900">
              <a:buFont typeface="Arial" panose="020B0604020202020204" pitchFamily="34" charset="0"/>
              <a:buChar char="•"/>
            </a:pPr>
            <a:r>
              <a:rPr lang="pl-PL" sz="2400" b="1" u="sng" dirty="0">
                <a:solidFill>
                  <a:schemeClr val="bg2">
                    <a:lumMod val="50000"/>
                  </a:schemeClr>
                </a:solidFill>
              </a:rPr>
              <a:t>W3C Unicorn</a:t>
            </a:r>
          </a:p>
          <a:p>
            <a:pPr marL="342900" indent="-342900">
              <a:buFont typeface="Arial" panose="020B0604020202020204" pitchFamily="34" charset="0"/>
              <a:buChar char="•"/>
            </a:pPr>
            <a:r>
              <a:rPr lang="pl-PL" sz="2400" b="1" u="sng" dirty="0">
                <a:solidFill>
                  <a:schemeClr val="bg2">
                    <a:lumMod val="50000"/>
                  </a:schemeClr>
                </a:solidFill>
              </a:rPr>
              <a:t>W3C mobileOK Checker</a:t>
            </a:r>
          </a:p>
          <a:p>
            <a:pPr marL="342900" lvl="0" indent="-342900">
              <a:buFont typeface="Arial" panose="020B0604020202020204" pitchFamily="34" charset="0"/>
              <a:buChar char="•"/>
            </a:pPr>
            <a:endParaRPr lang="es-MX" sz="2400" dirty="0"/>
          </a:p>
          <a:p>
            <a:endParaRPr lang="es-AR" sz="2500"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46</a:t>
            </a:fld>
            <a:endParaRPr lang="es-AR"/>
          </a:p>
        </p:txBody>
      </p:sp>
    </p:spTree>
    <p:extLst>
      <p:ext uri="{BB962C8B-B14F-4D97-AF65-F5344CB8AC3E}">
        <p14:creationId xmlns:p14="http://schemas.microsoft.com/office/powerpoint/2010/main" val="1137186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7454550" cy="707886"/>
          </a:xfrm>
          <a:prstGeom prst="rect">
            <a:avLst/>
          </a:prstGeom>
        </p:spPr>
        <p:txBody>
          <a:bodyPr wrap="square">
            <a:spAutoFit/>
          </a:bodyPr>
          <a:lstStyle/>
          <a:p>
            <a:r>
              <a:rPr lang="es-AR" sz="4000" b="1" dirty="0" smtClean="0"/>
              <a:t>Emuladores</a:t>
            </a:r>
            <a:endParaRPr lang="es-AR" sz="4000" dirty="0"/>
          </a:p>
        </p:txBody>
      </p:sp>
      <p:sp>
        <p:nvSpPr>
          <p:cNvPr id="4" name="Rectángulo 3"/>
          <p:cNvSpPr/>
          <p:nvPr/>
        </p:nvSpPr>
        <p:spPr>
          <a:xfrm>
            <a:off x="285946" y="943834"/>
            <a:ext cx="8585338" cy="5863144"/>
          </a:xfrm>
          <a:prstGeom prst="rect">
            <a:avLst/>
          </a:prstGeom>
        </p:spPr>
        <p:txBody>
          <a:bodyPr wrap="square">
            <a:spAutoFit/>
          </a:bodyPr>
          <a:lstStyle/>
          <a:p>
            <a:pPr marL="171450" indent="-171450">
              <a:buFont typeface="Wingdings" panose="05000000000000000000" pitchFamily="2" charset="2"/>
              <a:buChar char="ü"/>
            </a:pPr>
            <a:endParaRPr lang="es-AR" sz="900" dirty="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a:solidFill>
                <a:srgbClr val="000000"/>
              </a:solidFill>
              <a:latin typeface="Arial" panose="020B0604020202020204" pitchFamily="34" charset="0"/>
            </a:endParaRPr>
          </a:p>
          <a:p>
            <a:pPr marL="342900" indent="-342900">
              <a:buFont typeface="Arial" panose="020B0604020202020204" pitchFamily="34" charset="0"/>
              <a:buChar char="•"/>
            </a:pPr>
            <a:r>
              <a:rPr lang="es-MX" sz="2400" dirty="0"/>
              <a:t>Un emulador es un programa de software que tiene como objetivo replicar las funciones de una pieza específica de hardware o software. </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Pueden emplearse desde cualquier ordenador, algunos de ellos puestos a disposición por los propios fabricantes de dispositivos y de las empresas de software. </a:t>
            </a:r>
          </a:p>
          <a:p>
            <a:pPr marL="342900" indent="-342900">
              <a:buFont typeface="Arial" panose="020B0604020202020204" pitchFamily="34" charset="0"/>
              <a:buChar char="•"/>
            </a:pPr>
            <a:endParaRPr lang="es-MX" sz="2400" dirty="0"/>
          </a:p>
          <a:p>
            <a:pPr marL="342900" indent="-342900">
              <a:buFont typeface="Arial" panose="020B0604020202020204" pitchFamily="34" charset="0"/>
              <a:buChar char="•"/>
            </a:pPr>
            <a:r>
              <a:rPr lang="es-MX" sz="2400" dirty="0"/>
              <a:t>Un emulador sólo nos mostrará una idea de cómo se visualizaría una página web en un móvil determinado.</a:t>
            </a:r>
          </a:p>
          <a:p>
            <a:pPr marL="285750" indent="-285750">
              <a:buFont typeface="Wingdings" panose="05000000000000000000" pitchFamily="2" charset="2"/>
              <a:buChar char="ü"/>
            </a:pPr>
            <a:endParaRPr lang="es-AR" dirty="0" smtClean="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smtClean="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smtClean="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a:solidFill>
                <a:srgbClr val="000000"/>
              </a:solidFill>
              <a:latin typeface="Arial" panose="020B0604020202020204" pitchFamily="34" charset="0"/>
            </a:endParaRPr>
          </a:p>
        </p:txBody>
      </p:sp>
      <p:sp>
        <p:nvSpPr>
          <p:cNvPr id="2" name="Marcador de pie de página 1"/>
          <p:cNvSpPr>
            <a:spLocks noGrp="1"/>
          </p:cNvSpPr>
          <p:nvPr>
            <p:ph type="ftr" sz="quarter" idx="11"/>
          </p:nvPr>
        </p:nvSpPr>
        <p:spPr/>
        <p:txBody>
          <a:bodyPr/>
          <a:lstStyle/>
          <a:p>
            <a:r>
              <a:rPr lang="es-AR" smtClean="0"/>
              <a:t>Ing. Cintia V. Gioia</a:t>
            </a:r>
            <a:endParaRPr lang="es-AR"/>
          </a:p>
        </p:txBody>
      </p:sp>
      <p:sp>
        <p:nvSpPr>
          <p:cNvPr id="7" name="Marcador de número de diapositiva 6"/>
          <p:cNvSpPr>
            <a:spLocks noGrp="1"/>
          </p:cNvSpPr>
          <p:nvPr>
            <p:ph type="sldNum" sz="quarter" idx="12"/>
          </p:nvPr>
        </p:nvSpPr>
        <p:spPr/>
        <p:txBody>
          <a:bodyPr/>
          <a:lstStyle/>
          <a:p>
            <a:fld id="{FEB392A3-1FE7-46A9-BF0F-AA7F5CADFD58}" type="slidenum">
              <a:rPr lang="es-AR" smtClean="0"/>
              <a:t>47</a:t>
            </a:fld>
            <a:endParaRPr lang="es-AR"/>
          </a:p>
        </p:txBody>
      </p:sp>
    </p:spTree>
    <p:extLst>
      <p:ext uri="{BB962C8B-B14F-4D97-AF65-F5344CB8AC3E}">
        <p14:creationId xmlns:p14="http://schemas.microsoft.com/office/powerpoint/2010/main" val="40830174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7454550" cy="707886"/>
          </a:xfrm>
          <a:prstGeom prst="rect">
            <a:avLst/>
          </a:prstGeom>
        </p:spPr>
        <p:txBody>
          <a:bodyPr wrap="square">
            <a:spAutoFit/>
          </a:bodyPr>
          <a:lstStyle/>
          <a:p>
            <a:r>
              <a:rPr lang="es-AR" sz="4000" b="1" dirty="0" smtClean="0"/>
              <a:t>Tipos de Emuladores Móviles</a:t>
            </a:r>
            <a:endParaRPr lang="es-AR" sz="4000" dirty="0"/>
          </a:p>
        </p:txBody>
      </p:sp>
      <p:sp>
        <p:nvSpPr>
          <p:cNvPr id="4" name="Rectángulo 3"/>
          <p:cNvSpPr/>
          <p:nvPr/>
        </p:nvSpPr>
        <p:spPr>
          <a:xfrm>
            <a:off x="285946" y="943834"/>
            <a:ext cx="6096000" cy="2723823"/>
          </a:xfrm>
          <a:prstGeom prst="rect">
            <a:avLst/>
          </a:prstGeom>
        </p:spPr>
        <p:txBody>
          <a:bodyPr>
            <a:spAutoFit/>
          </a:bodyPr>
          <a:lstStyle/>
          <a:p>
            <a:pPr marL="171450" indent="-171450">
              <a:buFont typeface="Wingdings" panose="05000000000000000000" pitchFamily="2" charset="2"/>
              <a:buChar char="ü"/>
            </a:pPr>
            <a:endParaRPr lang="es-AR" sz="900" dirty="0">
              <a:solidFill>
                <a:srgbClr val="000000"/>
              </a:solidFill>
              <a:latin typeface="Arial" panose="020B0604020202020204" pitchFamily="34" charset="0"/>
            </a:endParaRPr>
          </a:p>
          <a:p>
            <a:pPr marL="285750" indent="-285750">
              <a:buFont typeface="Wingdings" panose="05000000000000000000" pitchFamily="2" charset="2"/>
              <a:buChar char="ü"/>
            </a:pPr>
            <a:r>
              <a:rPr lang="es-AR" dirty="0" smtClean="0">
                <a:solidFill>
                  <a:srgbClr val="000000"/>
                </a:solidFill>
                <a:latin typeface="Arial" panose="020B0604020202020204" pitchFamily="34" charset="0"/>
              </a:rPr>
              <a:t>Instalables</a:t>
            </a:r>
          </a:p>
          <a:p>
            <a:pPr marL="285750" indent="-285750">
              <a:buFont typeface="Wingdings" panose="05000000000000000000" pitchFamily="2" charset="2"/>
              <a:buChar char="ü"/>
            </a:pPr>
            <a:endParaRPr lang="es-AR" dirty="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smtClean="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smtClean="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smtClean="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a:solidFill>
                <a:srgbClr val="000000"/>
              </a:solidFill>
              <a:latin typeface="Arial" panose="020B0604020202020204" pitchFamily="34" charset="0"/>
            </a:endParaRPr>
          </a:p>
          <a:p>
            <a:pPr marL="285750" indent="-285750">
              <a:buFont typeface="Wingdings" panose="05000000000000000000" pitchFamily="2" charset="2"/>
              <a:buChar char="ü"/>
            </a:pPr>
            <a:r>
              <a:rPr lang="es-AR" dirty="0" smtClean="0">
                <a:solidFill>
                  <a:srgbClr val="000000"/>
                </a:solidFill>
                <a:latin typeface="Arial" panose="020B0604020202020204" pitchFamily="34" charset="0"/>
              </a:rPr>
              <a:t>En </a:t>
            </a:r>
            <a:r>
              <a:rPr lang="es-AR" dirty="0">
                <a:solidFill>
                  <a:srgbClr val="000000"/>
                </a:solidFill>
                <a:latin typeface="Arial" panose="020B0604020202020204" pitchFamily="34" charset="0"/>
              </a:rPr>
              <a:t>la Web </a:t>
            </a:r>
          </a:p>
        </p:txBody>
      </p:sp>
      <p:pic>
        <p:nvPicPr>
          <p:cNvPr id="5" name="Imagen 4"/>
          <p:cNvPicPr>
            <a:picLocks noChangeAspect="1"/>
          </p:cNvPicPr>
          <p:nvPr/>
        </p:nvPicPr>
        <p:blipFill>
          <a:blip r:embed="rId2"/>
          <a:stretch>
            <a:fillRect/>
          </a:stretch>
        </p:blipFill>
        <p:spPr>
          <a:xfrm>
            <a:off x="2268273" y="832898"/>
            <a:ext cx="4594441" cy="2591278"/>
          </a:xfrm>
          <a:prstGeom prst="rect">
            <a:avLst/>
          </a:prstGeom>
        </p:spPr>
      </p:pic>
      <p:pic>
        <p:nvPicPr>
          <p:cNvPr id="6" name="Imagen 5"/>
          <p:cNvPicPr>
            <a:picLocks noChangeAspect="1"/>
          </p:cNvPicPr>
          <p:nvPr/>
        </p:nvPicPr>
        <p:blipFill>
          <a:blip r:embed="rId3"/>
          <a:stretch>
            <a:fillRect/>
          </a:stretch>
        </p:blipFill>
        <p:spPr>
          <a:xfrm>
            <a:off x="2131063" y="3667657"/>
            <a:ext cx="4731651" cy="2576724"/>
          </a:xfrm>
          <a:prstGeom prst="rect">
            <a:avLst/>
          </a:prstGeom>
        </p:spPr>
      </p:pic>
      <p:sp>
        <p:nvSpPr>
          <p:cNvPr id="2" name="Marcador de pie de página 1"/>
          <p:cNvSpPr>
            <a:spLocks noGrp="1"/>
          </p:cNvSpPr>
          <p:nvPr>
            <p:ph type="ftr" sz="quarter" idx="11"/>
          </p:nvPr>
        </p:nvSpPr>
        <p:spPr/>
        <p:txBody>
          <a:bodyPr/>
          <a:lstStyle/>
          <a:p>
            <a:r>
              <a:rPr lang="es-AR" smtClean="0"/>
              <a:t>Ing. Cintia V. Gioia</a:t>
            </a:r>
            <a:endParaRPr lang="es-AR"/>
          </a:p>
        </p:txBody>
      </p:sp>
      <p:sp>
        <p:nvSpPr>
          <p:cNvPr id="7" name="Marcador de número de diapositiva 6"/>
          <p:cNvSpPr>
            <a:spLocks noGrp="1"/>
          </p:cNvSpPr>
          <p:nvPr>
            <p:ph type="sldNum" sz="quarter" idx="12"/>
          </p:nvPr>
        </p:nvSpPr>
        <p:spPr/>
        <p:txBody>
          <a:bodyPr/>
          <a:lstStyle/>
          <a:p>
            <a:fld id="{FEB392A3-1FE7-46A9-BF0F-AA7F5CADFD58}" type="slidenum">
              <a:rPr lang="es-AR" smtClean="0"/>
              <a:t>48</a:t>
            </a:fld>
            <a:endParaRPr lang="es-AR"/>
          </a:p>
        </p:txBody>
      </p:sp>
    </p:spTree>
    <p:extLst>
      <p:ext uri="{BB962C8B-B14F-4D97-AF65-F5344CB8AC3E}">
        <p14:creationId xmlns:p14="http://schemas.microsoft.com/office/powerpoint/2010/main" val="26657310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7454550" cy="707886"/>
          </a:xfrm>
          <a:prstGeom prst="rect">
            <a:avLst/>
          </a:prstGeom>
        </p:spPr>
        <p:txBody>
          <a:bodyPr wrap="square">
            <a:spAutoFit/>
          </a:bodyPr>
          <a:lstStyle/>
          <a:p>
            <a:r>
              <a:rPr lang="es-AR" sz="4000" b="1" dirty="0" smtClean="0"/>
              <a:t>Tipos de Emuladores</a:t>
            </a:r>
            <a:endParaRPr lang="es-AR" sz="4000" dirty="0"/>
          </a:p>
        </p:txBody>
      </p:sp>
      <p:sp>
        <p:nvSpPr>
          <p:cNvPr id="4" name="Rectángulo 3"/>
          <p:cNvSpPr/>
          <p:nvPr/>
        </p:nvSpPr>
        <p:spPr>
          <a:xfrm>
            <a:off x="285945" y="943834"/>
            <a:ext cx="9491717" cy="2446824"/>
          </a:xfrm>
          <a:prstGeom prst="rect">
            <a:avLst/>
          </a:prstGeom>
        </p:spPr>
        <p:txBody>
          <a:bodyPr wrap="square">
            <a:spAutoFit/>
          </a:bodyPr>
          <a:lstStyle/>
          <a:p>
            <a:pPr marL="171450" indent="-171450">
              <a:buFont typeface="Wingdings" panose="05000000000000000000" pitchFamily="2" charset="2"/>
              <a:buChar char="ü"/>
            </a:pPr>
            <a:endParaRPr lang="es-AR" sz="900" dirty="0">
              <a:solidFill>
                <a:srgbClr val="000000"/>
              </a:solidFill>
              <a:latin typeface="Arial" panose="020B0604020202020204" pitchFamily="34" charset="0"/>
            </a:endParaRPr>
          </a:p>
          <a:p>
            <a:pPr marL="742950" lvl="1" indent="-285750">
              <a:buFont typeface="Arial" panose="020B0604020202020204" pitchFamily="34" charset="0"/>
              <a:buChar char="•"/>
            </a:pPr>
            <a:r>
              <a:rPr lang="es-AR" b="1" dirty="0"/>
              <a:t>Emuladores de dispositivos</a:t>
            </a:r>
            <a:r>
              <a:rPr lang="es-AR" dirty="0"/>
              <a:t>: Generalmente los ofrecen los fabricantes de dispositivos y simulan el dispositivo real</a:t>
            </a:r>
            <a:r>
              <a:rPr lang="es-AR" dirty="0" smtClean="0"/>
              <a:t>.</a:t>
            </a:r>
          </a:p>
          <a:p>
            <a:pPr marL="742950" lvl="1" indent="-285750">
              <a:buFont typeface="Arial" panose="020B0604020202020204" pitchFamily="34" charset="0"/>
              <a:buChar char="•"/>
            </a:pPr>
            <a:endParaRPr lang="es-AR" dirty="0"/>
          </a:p>
          <a:p>
            <a:pPr marL="742950" lvl="1" indent="-285750">
              <a:buFont typeface="Arial" panose="020B0604020202020204" pitchFamily="34" charset="0"/>
              <a:buChar char="•"/>
            </a:pPr>
            <a:r>
              <a:rPr lang="es-MX" b="1" dirty="0"/>
              <a:t>Emuladores de navegadores</a:t>
            </a:r>
            <a:r>
              <a:rPr lang="es-MX" dirty="0"/>
              <a:t>: Simulan los navegadores de los entornos móviles. Son útiles para determinan la funcionalidad disponible en un navegador</a:t>
            </a:r>
            <a:r>
              <a:rPr lang="es-MX" dirty="0" smtClean="0"/>
              <a:t>.</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AR" b="1" dirty="0"/>
              <a:t>Emuladores del sistema operativo</a:t>
            </a:r>
            <a:r>
              <a:rPr lang="es-AR" dirty="0"/>
              <a:t>: Microsoft proporciona emuladores para Windows Mobile y Google proporciona un emulador de Android.</a:t>
            </a:r>
          </a:p>
        </p:txBody>
      </p:sp>
      <p:sp>
        <p:nvSpPr>
          <p:cNvPr id="2" name="Marcador de pie de página 1"/>
          <p:cNvSpPr>
            <a:spLocks noGrp="1"/>
          </p:cNvSpPr>
          <p:nvPr>
            <p:ph type="ftr" sz="quarter" idx="11"/>
          </p:nvPr>
        </p:nvSpPr>
        <p:spPr/>
        <p:txBody>
          <a:bodyPr/>
          <a:lstStyle/>
          <a:p>
            <a:r>
              <a:rPr lang="es-AR" smtClean="0"/>
              <a:t>Ing. Cintia V. Gioia</a:t>
            </a:r>
            <a:endParaRPr lang="es-AR"/>
          </a:p>
        </p:txBody>
      </p:sp>
      <p:sp>
        <p:nvSpPr>
          <p:cNvPr id="7" name="Marcador de número de diapositiva 6"/>
          <p:cNvSpPr>
            <a:spLocks noGrp="1"/>
          </p:cNvSpPr>
          <p:nvPr>
            <p:ph type="sldNum" sz="quarter" idx="12"/>
          </p:nvPr>
        </p:nvSpPr>
        <p:spPr/>
        <p:txBody>
          <a:bodyPr/>
          <a:lstStyle/>
          <a:p>
            <a:fld id="{FEB392A3-1FE7-46A9-BF0F-AA7F5CADFD58}" type="slidenum">
              <a:rPr lang="es-AR" smtClean="0"/>
              <a:t>49</a:t>
            </a:fld>
            <a:endParaRPr lang="es-AR"/>
          </a:p>
        </p:txBody>
      </p:sp>
    </p:spTree>
    <p:extLst>
      <p:ext uri="{BB962C8B-B14F-4D97-AF65-F5344CB8AC3E}">
        <p14:creationId xmlns:p14="http://schemas.microsoft.com/office/powerpoint/2010/main" val="3464317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9463" y="122194"/>
            <a:ext cx="10209674" cy="707886"/>
          </a:xfrm>
          <a:prstGeom prst="rect">
            <a:avLst/>
          </a:prstGeom>
        </p:spPr>
        <p:txBody>
          <a:bodyPr wrap="square">
            <a:spAutoFit/>
          </a:bodyPr>
          <a:lstStyle/>
          <a:p>
            <a:r>
              <a:rPr lang="es-AR" sz="4000" b="1" dirty="0" smtClean="0"/>
              <a:t>Características </a:t>
            </a:r>
            <a:r>
              <a:rPr lang="es-AR" sz="4000" b="1" dirty="0"/>
              <a:t>de acceso a la web móvil </a:t>
            </a:r>
            <a:endParaRPr lang="es-AR" sz="4000" dirty="0"/>
          </a:p>
        </p:txBody>
      </p:sp>
      <p:sp>
        <p:nvSpPr>
          <p:cNvPr id="8" name="Rectángulo 7"/>
          <p:cNvSpPr/>
          <p:nvPr/>
        </p:nvSpPr>
        <p:spPr>
          <a:xfrm>
            <a:off x="372002" y="1164137"/>
            <a:ext cx="10533621" cy="4524315"/>
          </a:xfrm>
          <a:prstGeom prst="rect">
            <a:avLst/>
          </a:prstGeom>
        </p:spPr>
        <p:txBody>
          <a:bodyPr wrap="square">
            <a:spAutoFit/>
          </a:bodyPr>
          <a:lstStyle/>
          <a:p>
            <a:pPr marL="342900" indent="-342900">
              <a:buFont typeface="Arial" panose="020B0604020202020204" pitchFamily="34" charset="0"/>
              <a:buChar char="•"/>
            </a:pPr>
            <a:r>
              <a:rPr lang="es-AR" sz="2400" b="1" dirty="0" smtClean="0"/>
              <a:t>Tipos de Acceso:</a:t>
            </a:r>
          </a:p>
          <a:p>
            <a:pPr marL="342900" indent="-342900">
              <a:buFont typeface="Arial" panose="020B0604020202020204" pitchFamily="34" charset="0"/>
              <a:buChar char="•"/>
            </a:pPr>
            <a:endParaRPr lang="es-AR" sz="2400" dirty="0"/>
          </a:p>
          <a:p>
            <a:pPr marL="800100" lvl="1" indent="-342900">
              <a:buFont typeface="Courier New" panose="02070309020205020404" pitchFamily="49" charset="0"/>
              <a:buChar char="o"/>
            </a:pPr>
            <a:r>
              <a:rPr lang="es-AR" sz="2400" b="1" dirty="0"/>
              <a:t>Uso repetitivo.</a:t>
            </a:r>
            <a:r>
              <a:rPr lang="es-AR" sz="2400" dirty="0"/>
              <a:t> Es el que se realiza con frecuencia para acceder periódicamente a la misma información. </a:t>
            </a:r>
            <a:endParaRPr lang="es-AR" sz="2400" dirty="0" smtClean="0"/>
          </a:p>
          <a:p>
            <a:pPr marL="800100" lvl="1" indent="-342900">
              <a:buFont typeface="Courier New" panose="02070309020205020404" pitchFamily="49" charset="0"/>
              <a:buChar char="o"/>
            </a:pPr>
            <a:endParaRPr lang="es-MX" sz="2400" dirty="0"/>
          </a:p>
          <a:p>
            <a:pPr marL="800100" lvl="1" indent="-342900">
              <a:buFont typeface="Courier New" panose="02070309020205020404" pitchFamily="49" charset="0"/>
              <a:buChar char="o"/>
            </a:pPr>
            <a:r>
              <a:rPr lang="es-AR" sz="2400" b="1" dirty="0"/>
              <a:t>Uso indiferente.</a:t>
            </a:r>
            <a:r>
              <a:rPr lang="es-AR" sz="2400" dirty="0"/>
              <a:t> Tipo de uso que carece de un objetivo claro en la navegación. </a:t>
            </a:r>
            <a:endParaRPr lang="es-AR" sz="2400" dirty="0" smtClean="0"/>
          </a:p>
          <a:p>
            <a:pPr lvl="1"/>
            <a:endParaRPr lang="es-MX" sz="2400" dirty="0"/>
          </a:p>
          <a:p>
            <a:pPr marL="800100" lvl="1" indent="-342900">
              <a:buFont typeface="Courier New" panose="02070309020205020404" pitchFamily="49" charset="0"/>
              <a:buChar char="o"/>
            </a:pPr>
            <a:r>
              <a:rPr lang="es-AR" sz="2400" b="1" dirty="0"/>
              <a:t>Uso urgente.</a:t>
            </a:r>
            <a:r>
              <a:rPr lang="es-AR" sz="2400" dirty="0"/>
              <a:t> Es el que se da cuando se requiere de información concreta en el momento. </a:t>
            </a:r>
            <a:endParaRPr lang="es-MX" sz="2400" dirty="0"/>
          </a:p>
          <a:p>
            <a:pPr marL="342900" indent="-342900">
              <a:buFont typeface="Arial" panose="020B0604020202020204" pitchFamily="34" charset="0"/>
              <a:buChar char="•"/>
            </a:pPr>
            <a:endParaRPr lang="es-AR" sz="2400" dirty="0" smtClean="0"/>
          </a:p>
          <a:p>
            <a:pPr marL="342900" indent="-342900">
              <a:buFont typeface="Arial" panose="020B0604020202020204" pitchFamily="34" charset="0"/>
              <a:buChar char="•"/>
            </a:pPr>
            <a:endParaRPr lang="es-AR" sz="2400"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5</a:t>
            </a:fld>
            <a:endParaRPr lang="es-AR"/>
          </a:p>
        </p:txBody>
      </p:sp>
    </p:spTree>
    <p:extLst>
      <p:ext uri="{BB962C8B-B14F-4D97-AF65-F5344CB8AC3E}">
        <p14:creationId xmlns:p14="http://schemas.microsoft.com/office/powerpoint/2010/main" val="40896362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7454550" cy="707886"/>
          </a:xfrm>
          <a:prstGeom prst="rect">
            <a:avLst/>
          </a:prstGeom>
        </p:spPr>
        <p:txBody>
          <a:bodyPr wrap="square">
            <a:spAutoFit/>
          </a:bodyPr>
          <a:lstStyle/>
          <a:p>
            <a:r>
              <a:rPr lang="es-AR" sz="4000" b="1" dirty="0" smtClean="0"/>
              <a:t>Emuladores</a:t>
            </a:r>
            <a:endParaRPr lang="es-AR" sz="4000" dirty="0"/>
          </a:p>
        </p:txBody>
      </p:sp>
      <p:sp>
        <p:nvSpPr>
          <p:cNvPr id="4" name="Rectángulo 3"/>
          <p:cNvSpPr/>
          <p:nvPr/>
        </p:nvSpPr>
        <p:spPr>
          <a:xfrm>
            <a:off x="285945" y="943834"/>
            <a:ext cx="9491717" cy="3477875"/>
          </a:xfrm>
          <a:prstGeom prst="rect">
            <a:avLst/>
          </a:prstGeom>
        </p:spPr>
        <p:txBody>
          <a:bodyPr wrap="square">
            <a:spAutoFit/>
          </a:bodyPr>
          <a:lstStyle/>
          <a:p>
            <a:pPr marL="342900" indent="-342900">
              <a:buFont typeface="Arial" panose="020B0604020202020204" pitchFamily="34" charset="0"/>
              <a:buChar char="•"/>
            </a:pPr>
            <a:r>
              <a:rPr lang="es-AR" sz="2000" dirty="0"/>
              <a:t>Se pueden realizar pruebas utilizando el navegador </a:t>
            </a:r>
            <a:r>
              <a:rPr lang="es-AR" sz="2000" i="1" dirty="0"/>
              <a:t>Firefox</a:t>
            </a:r>
            <a:r>
              <a:rPr lang="es-AR" sz="2000" dirty="0"/>
              <a:t> combinado con la extensión </a:t>
            </a:r>
            <a:r>
              <a:rPr lang="es-AR" sz="2000" i="1" dirty="0" err="1"/>
              <a:t>User</a:t>
            </a:r>
            <a:r>
              <a:rPr lang="es-AR" sz="2000" i="1" dirty="0"/>
              <a:t> </a:t>
            </a:r>
            <a:r>
              <a:rPr lang="es-AR" sz="2000" i="1" dirty="0" err="1"/>
              <a:t>Agent</a:t>
            </a:r>
            <a:r>
              <a:rPr lang="es-AR" sz="2000" i="1" dirty="0"/>
              <a:t> </a:t>
            </a:r>
            <a:r>
              <a:rPr lang="es-AR" sz="2000" i="1" dirty="0" err="1"/>
              <a:t>Switcher</a:t>
            </a:r>
            <a:r>
              <a:rPr lang="es-AR" sz="2000" i="1" dirty="0"/>
              <a:t> </a:t>
            </a:r>
            <a:r>
              <a:rPr lang="es-AR" sz="2000" i="1" dirty="0" smtClean="0"/>
              <a:t> </a:t>
            </a:r>
            <a:r>
              <a:rPr lang="es-AR" sz="2000" i="1" dirty="0" smtClean="0">
                <a:hlinkClick r:id="rId2"/>
              </a:rPr>
              <a:t>(</a:t>
            </a:r>
            <a:r>
              <a:rPr lang="es-AR" sz="2000" dirty="0">
                <a:hlinkClick r:id="rId2"/>
              </a:rPr>
              <a:t>https://addons.mozilla.org/esES/firefox/addon/59</a:t>
            </a:r>
            <a:r>
              <a:rPr lang="es-AR" sz="2000" i="1" dirty="0">
                <a:hlinkClick r:id="rId2"/>
              </a:rPr>
              <a:t>)</a:t>
            </a:r>
            <a:r>
              <a:rPr lang="es-AR" sz="2000" dirty="0"/>
              <a:t> que permite realizar las peticiones web identificando el navegador como un agente de usuario diferente</a:t>
            </a:r>
            <a:r>
              <a:rPr lang="es-AR" sz="2000" dirty="0" smtClean="0"/>
              <a:t>.</a:t>
            </a:r>
          </a:p>
          <a:p>
            <a:endParaRPr lang="es-AR" sz="2000" dirty="0"/>
          </a:p>
          <a:p>
            <a:endParaRPr lang="es-AR" sz="2000" dirty="0" smtClean="0"/>
          </a:p>
          <a:p>
            <a:pPr marL="342900" indent="-342900">
              <a:buFont typeface="Arial" panose="020B0604020202020204" pitchFamily="34" charset="0"/>
              <a:buChar char="•"/>
            </a:pPr>
            <a:r>
              <a:rPr lang="es-AR" sz="2000" dirty="0" smtClean="0"/>
              <a:t>Existen </a:t>
            </a:r>
            <a:r>
              <a:rPr lang="es-AR" sz="2000" dirty="0"/>
              <a:t>emuladores de sistemas operativos móviles que incluyen el correspondiente navegador. </a:t>
            </a:r>
            <a:r>
              <a:rPr lang="es-AR" sz="2000" dirty="0" smtClean="0"/>
              <a:t>Ejemplo: </a:t>
            </a:r>
          </a:p>
          <a:p>
            <a:pPr lvl="1"/>
            <a:r>
              <a:rPr lang="en-US" sz="2000" dirty="0" smtClean="0"/>
              <a:t>Android</a:t>
            </a:r>
            <a:r>
              <a:rPr lang="en-US" sz="2000" dirty="0"/>
              <a:t>: </a:t>
            </a:r>
            <a:r>
              <a:rPr lang="en-US" sz="2000" dirty="0">
                <a:hlinkClick r:id="rId3"/>
              </a:rPr>
              <a:t>http://developer.android.com/sdk/index.html</a:t>
            </a:r>
            <a:r>
              <a:rPr lang="es-AR" sz="2000" dirty="0">
                <a:hlinkClick r:id="rId3"/>
              </a:rPr>
              <a:t> </a:t>
            </a:r>
            <a:endParaRPr lang="es-AR" sz="2000" dirty="0"/>
          </a:p>
          <a:p>
            <a:pPr lvl="1"/>
            <a:r>
              <a:rPr lang="en-US" sz="2000" dirty="0"/>
              <a:t>Blackberry: </a:t>
            </a:r>
            <a:r>
              <a:rPr lang="en-US" sz="2000" dirty="0">
                <a:hlinkClick r:id="rId4"/>
              </a:rPr>
              <a:t>http://us.blackberry.com/developers/resources/simulators.jsp</a:t>
            </a:r>
            <a:r>
              <a:rPr lang="es-AR" sz="2000" dirty="0">
                <a:hlinkClick r:id="rId4"/>
              </a:rPr>
              <a:t> </a:t>
            </a:r>
            <a:r>
              <a:rPr lang="en-US" sz="2000" dirty="0"/>
              <a:t> </a:t>
            </a:r>
            <a:endParaRPr lang="es-AR" sz="2000" dirty="0"/>
          </a:p>
          <a:p>
            <a:pPr lvl="1"/>
            <a:r>
              <a:rPr lang="en-US" sz="2000" dirty="0" err="1"/>
              <a:t>Iphone</a:t>
            </a:r>
            <a:r>
              <a:rPr lang="en-US" sz="2000" dirty="0"/>
              <a:t>: </a:t>
            </a:r>
            <a:r>
              <a:rPr lang="en-US" sz="2000" dirty="0">
                <a:hlinkClick r:id="rId5"/>
              </a:rPr>
              <a:t>http://www.puresimstudios.com/ibbdemo/</a:t>
            </a:r>
            <a:r>
              <a:rPr lang="es-AR" sz="2000" u="sng" dirty="0">
                <a:hlinkClick r:id="rId5"/>
              </a:rPr>
              <a:t> </a:t>
            </a:r>
            <a:endParaRPr lang="es-AR" sz="2000" dirty="0">
              <a:solidFill>
                <a:srgbClr val="000000"/>
              </a:solidFill>
              <a:latin typeface="Arial" panose="020B0604020202020204" pitchFamily="34" charset="0"/>
            </a:endParaRPr>
          </a:p>
        </p:txBody>
      </p:sp>
      <p:sp>
        <p:nvSpPr>
          <p:cNvPr id="2" name="Marcador de pie de página 1"/>
          <p:cNvSpPr>
            <a:spLocks noGrp="1"/>
          </p:cNvSpPr>
          <p:nvPr>
            <p:ph type="ftr" sz="quarter" idx="11"/>
          </p:nvPr>
        </p:nvSpPr>
        <p:spPr/>
        <p:txBody>
          <a:bodyPr/>
          <a:lstStyle/>
          <a:p>
            <a:r>
              <a:rPr lang="es-AR" smtClean="0"/>
              <a:t>Ing. Cintia V. Gioia</a:t>
            </a:r>
            <a:endParaRPr lang="es-AR"/>
          </a:p>
        </p:txBody>
      </p:sp>
      <p:sp>
        <p:nvSpPr>
          <p:cNvPr id="7" name="Marcador de número de diapositiva 6"/>
          <p:cNvSpPr>
            <a:spLocks noGrp="1"/>
          </p:cNvSpPr>
          <p:nvPr>
            <p:ph type="sldNum" sz="quarter" idx="12"/>
          </p:nvPr>
        </p:nvSpPr>
        <p:spPr/>
        <p:txBody>
          <a:bodyPr/>
          <a:lstStyle/>
          <a:p>
            <a:fld id="{FEB392A3-1FE7-46A9-BF0F-AA7F5CADFD58}" type="slidenum">
              <a:rPr lang="es-AR" smtClean="0"/>
              <a:t>50</a:t>
            </a:fld>
            <a:endParaRPr lang="es-AR"/>
          </a:p>
        </p:txBody>
      </p:sp>
    </p:spTree>
    <p:extLst>
      <p:ext uri="{BB962C8B-B14F-4D97-AF65-F5344CB8AC3E}">
        <p14:creationId xmlns:p14="http://schemas.microsoft.com/office/powerpoint/2010/main" val="30564272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0995" y="-38650"/>
            <a:ext cx="8861196" cy="1938992"/>
          </a:xfrm>
          <a:prstGeom prst="rect">
            <a:avLst/>
          </a:prstGeom>
        </p:spPr>
        <p:txBody>
          <a:bodyPr wrap="square">
            <a:spAutoFit/>
          </a:bodyPr>
          <a:lstStyle/>
          <a:p>
            <a:r>
              <a:rPr lang="es-AR" sz="4000" b="1" dirty="0" err="1" smtClean="0"/>
              <a:t>Testing</a:t>
            </a:r>
            <a:r>
              <a:rPr lang="es-AR" sz="4000" b="1" dirty="0" smtClean="0"/>
              <a:t> del </a:t>
            </a:r>
            <a:r>
              <a:rPr lang="es-AR" sz="4000" b="1" dirty="0"/>
              <a:t>Sitio Web Móvil</a:t>
            </a:r>
            <a:endParaRPr lang="es-AR" sz="4000" dirty="0"/>
          </a:p>
          <a:p>
            <a:endParaRPr lang="es-AR" sz="4000" dirty="0"/>
          </a:p>
          <a:p>
            <a:endParaRPr lang="es-AR" sz="4000" dirty="0"/>
          </a:p>
        </p:txBody>
      </p:sp>
      <p:sp>
        <p:nvSpPr>
          <p:cNvPr id="4" name="Rectángulo 3"/>
          <p:cNvSpPr/>
          <p:nvPr/>
        </p:nvSpPr>
        <p:spPr>
          <a:xfrm>
            <a:off x="285946" y="943834"/>
            <a:ext cx="6096000" cy="2031325"/>
          </a:xfrm>
          <a:prstGeom prst="rect">
            <a:avLst/>
          </a:prstGeom>
        </p:spPr>
        <p:txBody>
          <a:bodyPr>
            <a:spAutoFit/>
          </a:bodyPr>
          <a:lstStyle/>
          <a:p>
            <a:endParaRPr lang="es-AR" dirty="0" smtClean="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smtClean="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smtClean="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a:solidFill>
                <a:srgbClr val="000000"/>
              </a:solidFill>
              <a:latin typeface="Arial" panose="020B0604020202020204" pitchFamily="34" charset="0"/>
            </a:endParaRPr>
          </a:p>
          <a:p>
            <a:pPr marL="285750" indent="-285750">
              <a:buFont typeface="Wingdings" panose="05000000000000000000" pitchFamily="2" charset="2"/>
              <a:buChar char="ü"/>
            </a:pPr>
            <a:endParaRPr lang="es-AR" dirty="0" smtClean="0">
              <a:solidFill>
                <a:srgbClr val="000000"/>
              </a:solidFill>
              <a:latin typeface="Arial" panose="020B0604020202020204" pitchFamily="34" charset="0"/>
            </a:endParaRPr>
          </a:p>
        </p:txBody>
      </p:sp>
      <p:sp>
        <p:nvSpPr>
          <p:cNvPr id="11" name="Elipse 10"/>
          <p:cNvSpPr/>
          <p:nvPr/>
        </p:nvSpPr>
        <p:spPr>
          <a:xfrm>
            <a:off x="4678834" y="2628302"/>
            <a:ext cx="1885361" cy="1841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Elipse 11"/>
          <p:cNvSpPr/>
          <p:nvPr/>
        </p:nvSpPr>
        <p:spPr>
          <a:xfrm>
            <a:off x="5192594" y="3240262"/>
            <a:ext cx="857839" cy="8295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ctángulo 12"/>
          <p:cNvSpPr/>
          <p:nvPr/>
        </p:nvSpPr>
        <p:spPr>
          <a:xfrm>
            <a:off x="4647415" y="1446944"/>
            <a:ext cx="870407" cy="492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p:cNvSpPr txBox="1"/>
          <p:nvPr/>
        </p:nvSpPr>
        <p:spPr>
          <a:xfrm>
            <a:off x="4656842" y="1498860"/>
            <a:ext cx="870407" cy="369332"/>
          </a:xfrm>
          <a:prstGeom prst="rect">
            <a:avLst/>
          </a:prstGeom>
          <a:noFill/>
        </p:spPr>
        <p:txBody>
          <a:bodyPr wrap="square" rtlCol="0">
            <a:spAutoFit/>
          </a:bodyPr>
          <a:lstStyle/>
          <a:p>
            <a:pPr algn="ctr"/>
            <a:r>
              <a:rPr lang="es-AR" sz="900" b="1" dirty="0" smtClean="0">
                <a:solidFill>
                  <a:schemeClr val="bg1"/>
                </a:solidFill>
              </a:rPr>
              <a:t>Pruebas con dispositivos</a:t>
            </a:r>
            <a:endParaRPr lang="es-AR" sz="900" b="1" dirty="0">
              <a:solidFill>
                <a:schemeClr val="bg1"/>
              </a:solidFill>
            </a:endParaRPr>
          </a:p>
        </p:txBody>
      </p:sp>
      <p:sp>
        <p:nvSpPr>
          <p:cNvPr id="16" name="Rectángulo 15"/>
          <p:cNvSpPr/>
          <p:nvPr/>
        </p:nvSpPr>
        <p:spPr>
          <a:xfrm>
            <a:off x="5797485" y="1445728"/>
            <a:ext cx="870407" cy="492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CuadroTexto 16"/>
          <p:cNvSpPr txBox="1"/>
          <p:nvPr/>
        </p:nvSpPr>
        <p:spPr>
          <a:xfrm>
            <a:off x="5788058" y="1459936"/>
            <a:ext cx="870407" cy="507831"/>
          </a:xfrm>
          <a:prstGeom prst="rect">
            <a:avLst/>
          </a:prstGeom>
          <a:noFill/>
        </p:spPr>
        <p:txBody>
          <a:bodyPr wrap="square" rtlCol="0">
            <a:spAutoFit/>
          </a:bodyPr>
          <a:lstStyle/>
          <a:p>
            <a:pPr algn="ctr"/>
            <a:r>
              <a:rPr lang="es-AR" sz="900" b="1" dirty="0" smtClean="0">
                <a:solidFill>
                  <a:schemeClr val="bg1"/>
                </a:solidFill>
              </a:rPr>
              <a:t>Pruebas</a:t>
            </a:r>
          </a:p>
          <a:p>
            <a:pPr algn="ctr"/>
            <a:r>
              <a:rPr lang="es-AR" sz="900" b="1" dirty="0" smtClean="0">
                <a:solidFill>
                  <a:schemeClr val="bg1"/>
                </a:solidFill>
              </a:rPr>
              <a:t>Con Emuladores</a:t>
            </a:r>
            <a:endParaRPr lang="es-AR" sz="900" b="1" dirty="0">
              <a:solidFill>
                <a:schemeClr val="bg1"/>
              </a:solidFill>
            </a:endParaRPr>
          </a:p>
        </p:txBody>
      </p:sp>
      <p:sp>
        <p:nvSpPr>
          <p:cNvPr id="18" name="Flecha abajo 17"/>
          <p:cNvSpPr/>
          <p:nvPr/>
        </p:nvSpPr>
        <p:spPr>
          <a:xfrm>
            <a:off x="5511539" y="1868192"/>
            <a:ext cx="235671" cy="7147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Rectángulo 18"/>
          <p:cNvSpPr/>
          <p:nvPr/>
        </p:nvSpPr>
        <p:spPr>
          <a:xfrm>
            <a:off x="3272674" y="2652685"/>
            <a:ext cx="870407" cy="492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CuadroTexto 19"/>
          <p:cNvSpPr txBox="1"/>
          <p:nvPr/>
        </p:nvSpPr>
        <p:spPr>
          <a:xfrm>
            <a:off x="3216112" y="2685747"/>
            <a:ext cx="988241" cy="507831"/>
          </a:xfrm>
          <a:prstGeom prst="rect">
            <a:avLst/>
          </a:prstGeom>
          <a:noFill/>
        </p:spPr>
        <p:txBody>
          <a:bodyPr wrap="square" rtlCol="0">
            <a:spAutoFit/>
          </a:bodyPr>
          <a:lstStyle/>
          <a:p>
            <a:pPr algn="ctr"/>
            <a:r>
              <a:rPr lang="es-AR" sz="900" b="1" dirty="0" smtClean="0">
                <a:solidFill>
                  <a:schemeClr val="bg1"/>
                </a:solidFill>
              </a:rPr>
              <a:t>Validación con Herramientas Online</a:t>
            </a:r>
            <a:endParaRPr lang="es-AR" sz="900" b="1" dirty="0">
              <a:solidFill>
                <a:schemeClr val="bg1"/>
              </a:solidFill>
            </a:endParaRPr>
          </a:p>
        </p:txBody>
      </p:sp>
      <p:sp>
        <p:nvSpPr>
          <p:cNvPr id="21" name="Rectángulo 20"/>
          <p:cNvSpPr/>
          <p:nvPr/>
        </p:nvSpPr>
        <p:spPr>
          <a:xfrm>
            <a:off x="3263247" y="3288468"/>
            <a:ext cx="870407" cy="492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CuadroTexto 21"/>
          <p:cNvSpPr txBox="1"/>
          <p:nvPr/>
        </p:nvSpPr>
        <p:spPr>
          <a:xfrm>
            <a:off x="3263247" y="3340384"/>
            <a:ext cx="870407" cy="369332"/>
          </a:xfrm>
          <a:prstGeom prst="rect">
            <a:avLst/>
          </a:prstGeom>
          <a:noFill/>
        </p:spPr>
        <p:txBody>
          <a:bodyPr wrap="square" rtlCol="0">
            <a:spAutoFit/>
          </a:bodyPr>
          <a:lstStyle/>
          <a:p>
            <a:pPr algn="ctr"/>
            <a:r>
              <a:rPr lang="es-AR" sz="900" b="1" dirty="0" smtClean="0">
                <a:solidFill>
                  <a:schemeClr val="bg1"/>
                </a:solidFill>
              </a:rPr>
              <a:t>Validación Manual</a:t>
            </a:r>
            <a:endParaRPr lang="es-AR" sz="900" b="1" dirty="0">
              <a:solidFill>
                <a:schemeClr val="bg1"/>
              </a:solidFill>
            </a:endParaRPr>
          </a:p>
        </p:txBody>
      </p:sp>
      <p:sp>
        <p:nvSpPr>
          <p:cNvPr id="23" name="Rectángulo 22"/>
          <p:cNvSpPr/>
          <p:nvPr/>
        </p:nvSpPr>
        <p:spPr>
          <a:xfrm>
            <a:off x="7129801" y="2635403"/>
            <a:ext cx="870407" cy="492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CuadroTexto 23"/>
          <p:cNvSpPr txBox="1"/>
          <p:nvPr/>
        </p:nvSpPr>
        <p:spPr>
          <a:xfrm>
            <a:off x="7092092" y="2668768"/>
            <a:ext cx="967825" cy="507831"/>
          </a:xfrm>
          <a:prstGeom prst="rect">
            <a:avLst/>
          </a:prstGeom>
          <a:noFill/>
        </p:spPr>
        <p:txBody>
          <a:bodyPr wrap="square" rtlCol="0">
            <a:spAutoFit/>
          </a:bodyPr>
          <a:lstStyle/>
          <a:p>
            <a:pPr algn="ctr"/>
            <a:r>
              <a:rPr lang="es-AR" sz="900" b="1" dirty="0" smtClean="0">
                <a:solidFill>
                  <a:schemeClr val="bg1"/>
                </a:solidFill>
              </a:rPr>
              <a:t>Usuarios en Entorno Controlado</a:t>
            </a:r>
            <a:endParaRPr lang="es-AR" sz="900" b="1" dirty="0">
              <a:solidFill>
                <a:schemeClr val="bg1"/>
              </a:solidFill>
            </a:endParaRPr>
          </a:p>
        </p:txBody>
      </p:sp>
      <p:sp>
        <p:nvSpPr>
          <p:cNvPr id="25" name="Rectángulo 24"/>
          <p:cNvSpPr/>
          <p:nvPr/>
        </p:nvSpPr>
        <p:spPr>
          <a:xfrm>
            <a:off x="7120374" y="3271186"/>
            <a:ext cx="870407" cy="492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CuadroTexto 25"/>
          <p:cNvSpPr txBox="1"/>
          <p:nvPr/>
        </p:nvSpPr>
        <p:spPr>
          <a:xfrm>
            <a:off x="7120374" y="3304248"/>
            <a:ext cx="870407" cy="507831"/>
          </a:xfrm>
          <a:prstGeom prst="rect">
            <a:avLst/>
          </a:prstGeom>
          <a:noFill/>
        </p:spPr>
        <p:txBody>
          <a:bodyPr wrap="square" rtlCol="0">
            <a:spAutoFit/>
          </a:bodyPr>
          <a:lstStyle/>
          <a:p>
            <a:pPr algn="ctr"/>
            <a:r>
              <a:rPr lang="es-AR" sz="900" b="1" dirty="0" smtClean="0">
                <a:solidFill>
                  <a:schemeClr val="bg1"/>
                </a:solidFill>
              </a:rPr>
              <a:t>Usuarios en un Entorno de Trabajo</a:t>
            </a:r>
            <a:endParaRPr lang="es-AR" sz="900" b="1" dirty="0">
              <a:solidFill>
                <a:schemeClr val="bg1"/>
              </a:solidFill>
            </a:endParaRPr>
          </a:p>
        </p:txBody>
      </p:sp>
      <p:sp>
        <p:nvSpPr>
          <p:cNvPr id="28" name="Rectángulo 27"/>
          <p:cNvSpPr/>
          <p:nvPr/>
        </p:nvSpPr>
        <p:spPr>
          <a:xfrm>
            <a:off x="5192594" y="5037002"/>
            <a:ext cx="870407" cy="492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CuadroTexto 28"/>
          <p:cNvSpPr txBox="1"/>
          <p:nvPr/>
        </p:nvSpPr>
        <p:spPr>
          <a:xfrm>
            <a:off x="5180026" y="5082450"/>
            <a:ext cx="870407" cy="507831"/>
          </a:xfrm>
          <a:prstGeom prst="rect">
            <a:avLst/>
          </a:prstGeom>
          <a:noFill/>
        </p:spPr>
        <p:txBody>
          <a:bodyPr wrap="square" rtlCol="0">
            <a:spAutoFit/>
          </a:bodyPr>
          <a:lstStyle/>
          <a:p>
            <a:pPr algn="ctr"/>
            <a:r>
              <a:rPr lang="es-AR" sz="900" b="1" dirty="0" smtClean="0">
                <a:solidFill>
                  <a:schemeClr val="bg1"/>
                </a:solidFill>
              </a:rPr>
              <a:t>Visualización en Navegador Estándar</a:t>
            </a:r>
            <a:endParaRPr lang="es-AR" sz="900" b="1" dirty="0">
              <a:solidFill>
                <a:schemeClr val="bg1"/>
              </a:solidFill>
            </a:endParaRPr>
          </a:p>
        </p:txBody>
      </p:sp>
      <p:sp>
        <p:nvSpPr>
          <p:cNvPr id="30" name="Flecha derecha 29"/>
          <p:cNvSpPr/>
          <p:nvPr/>
        </p:nvSpPr>
        <p:spPr>
          <a:xfrm>
            <a:off x="4204353" y="3148318"/>
            <a:ext cx="474481" cy="173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Flecha derecha 30"/>
          <p:cNvSpPr/>
          <p:nvPr/>
        </p:nvSpPr>
        <p:spPr>
          <a:xfrm rot="10800000">
            <a:off x="6564192" y="3118601"/>
            <a:ext cx="505900" cy="168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Flecha abajo 31"/>
          <p:cNvSpPr/>
          <p:nvPr/>
        </p:nvSpPr>
        <p:spPr>
          <a:xfrm rot="10800000">
            <a:off x="5511539" y="4543717"/>
            <a:ext cx="188535" cy="4367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3" name="CuadroTexto 32"/>
          <p:cNvSpPr txBox="1"/>
          <p:nvPr/>
        </p:nvSpPr>
        <p:spPr>
          <a:xfrm>
            <a:off x="5048839" y="2767160"/>
            <a:ext cx="1289898" cy="369332"/>
          </a:xfrm>
          <a:prstGeom prst="rect">
            <a:avLst/>
          </a:prstGeom>
          <a:noFill/>
        </p:spPr>
        <p:txBody>
          <a:bodyPr wrap="square" rtlCol="0">
            <a:spAutoFit/>
          </a:bodyPr>
          <a:lstStyle/>
          <a:p>
            <a:r>
              <a:rPr lang="es-AR" dirty="0" smtClean="0">
                <a:solidFill>
                  <a:schemeClr val="bg1"/>
                </a:solidFill>
              </a:rPr>
              <a:t>Desarrollo </a:t>
            </a:r>
            <a:endParaRPr lang="es-AR" dirty="0">
              <a:solidFill>
                <a:schemeClr val="bg1"/>
              </a:solidFill>
            </a:endParaRPr>
          </a:p>
        </p:txBody>
      </p:sp>
      <p:sp>
        <p:nvSpPr>
          <p:cNvPr id="34" name="CuadroTexto 33"/>
          <p:cNvSpPr txBox="1"/>
          <p:nvPr/>
        </p:nvSpPr>
        <p:spPr>
          <a:xfrm>
            <a:off x="5170602" y="3477053"/>
            <a:ext cx="870407" cy="369332"/>
          </a:xfrm>
          <a:prstGeom prst="rect">
            <a:avLst/>
          </a:prstGeom>
          <a:noFill/>
        </p:spPr>
        <p:txBody>
          <a:bodyPr wrap="square" rtlCol="0">
            <a:spAutoFit/>
          </a:bodyPr>
          <a:lstStyle/>
          <a:p>
            <a:pPr algn="ctr"/>
            <a:r>
              <a:rPr lang="es-AR" sz="900" b="1" dirty="0" smtClean="0">
                <a:solidFill>
                  <a:schemeClr val="bg1"/>
                </a:solidFill>
              </a:rPr>
              <a:t>Requisitos </a:t>
            </a:r>
          </a:p>
          <a:p>
            <a:pPr algn="ctr"/>
            <a:r>
              <a:rPr lang="es-AR" sz="900" b="1" dirty="0" smtClean="0">
                <a:solidFill>
                  <a:schemeClr val="bg1"/>
                </a:solidFill>
              </a:rPr>
              <a:t>Diseño</a:t>
            </a:r>
            <a:endParaRPr lang="es-AR" sz="900" b="1" dirty="0">
              <a:solidFill>
                <a:schemeClr val="bg1"/>
              </a:solidFill>
            </a:endParaRPr>
          </a:p>
        </p:txBody>
      </p:sp>
      <p:sp>
        <p:nvSpPr>
          <p:cNvPr id="35" name="Rectángulo 34"/>
          <p:cNvSpPr/>
          <p:nvPr/>
        </p:nvSpPr>
        <p:spPr>
          <a:xfrm>
            <a:off x="5048839" y="5592376"/>
            <a:ext cx="1032242" cy="707886"/>
          </a:xfrm>
          <a:prstGeom prst="rect">
            <a:avLst/>
          </a:prstGeom>
        </p:spPr>
        <p:txBody>
          <a:bodyPr wrap="square">
            <a:spAutoFit/>
          </a:bodyPr>
          <a:lstStyle/>
          <a:p>
            <a:pPr algn="ctr"/>
            <a:r>
              <a:rPr lang="es-AR" sz="1000" b="1" dirty="0" smtClean="0">
                <a:solidFill>
                  <a:srgbClr val="000000"/>
                </a:solidFill>
                <a:latin typeface="+mj-lt"/>
              </a:rPr>
              <a:t>1</a:t>
            </a:r>
            <a:endParaRPr lang="es-AR" sz="1000" b="1" dirty="0">
              <a:solidFill>
                <a:srgbClr val="000000"/>
              </a:solidFill>
              <a:latin typeface="+mj-lt"/>
            </a:endParaRPr>
          </a:p>
          <a:p>
            <a:pPr algn="ctr"/>
            <a:r>
              <a:rPr lang="es-AR" sz="1000" b="1" dirty="0">
                <a:solidFill>
                  <a:srgbClr val="000000"/>
                </a:solidFill>
                <a:latin typeface="+mj-lt"/>
              </a:rPr>
              <a:t>Observación durante las etapas iniciales</a:t>
            </a:r>
            <a:endParaRPr lang="es-AR" sz="1000" b="1" dirty="0">
              <a:latin typeface="+mj-lt"/>
            </a:endParaRPr>
          </a:p>
        </p:txBody>
      </p:sp>
      <p:sp>
        <p:nvSpPr>
          <p:cNvPr id="36" name="Rectángulo 35"/>
          <p:cNvSpPr/>
          <p:nvPr/>
        </p:nvSpPr>
        <p:spPr>
          <a:xfrm>
            <a:off x="5136819" y="725526"/>
            <a:ext cx="1032242" cy="707886"/>
          </a:xfrm>
          <a:prstGeom prst="rect">
            <a:avLst/>
          </a:prstGeom>
        </p:spPr>
        <p:txBody>
          <a:bodyPr wrap="square">
            <a:spAutoFit/>
          </a:bodyPr>
          <a:lstStyle/>
          <a:p>
            <a:pPr algn="ctr"/>
            <a:r>
              <a:rPr lang="es-AR" sz="1000" b="1" dirty="0"/>
              <a:t>3</a:t>
            </a:r>
          </a:p>
          <a:p>
            <a:pPr algn="ctr"/>
            <a:r>
              <a:rPr lang="es-AR" sz="1000" b="1" dirty="0"/>
              <a:t>Pruebas en el dispositivo</a:t>
            </a:r>
          </a:p>
          <a:p>
            <a:endParaRPr lang="es-AR" sz="1000" b="1" dirty="0">
              <a:latin typeface="+mj-lt"/>
            </a:endParaRPr>
          </a:p>
        </p:txBody>
      </p:sp>
      <p:sp>
        <p:nvSpPr>
          <p:cNvPr id="37" name="Rectángulo 36"/>
          <p:cNvSpPr/>
          <p:nvPr/>
        </p:nvSpPr>
        <p:spPr>
          <a:xfrm>
            <a:off x="1979624" y="2560864"/>
            <a:ext cx="1032242" cy="707886"/>
          </a:xfrm>
          <a:prstGeom prst="rect">
            <a:avLst/>
          </a:prstGeom>
        </p:spPr>
        <p:txBody>
          <a:bodyPr wrap="square">
            <a:spAutoFit/>
          </a:bodyPr>
          <a:lstStyle/>
          <a:p>
            <a:pPr algn="ctr"/>
            <a:r>
              <a:rPr lang="es-AR" sz="1000" b="1" dirty="0"/>
              <a:t>2</a:t>
            </a:r>
          </a:p>
          <a:p>
            <a:pPr algn="ctr"/>
            <a:r>
              <a:rPr lang="es-AR" sz="1000" b="1" dirty="0"/>
              <a:t>Cumplimiento de Buenas Prácticas</a:t>
            </a:r>
            <a:endParaRPr lang="es-AR" sz="1000" b="1" dirty="0">
              <a:latin typeface="+mj-lt"/>
            </a:endParaRPr>
          </a:p>
        </p:txBody>
      </p:sp>
      <p:sp>
        <p:nvSpPr>
          <p:cNvPr id="38" name="Rectángulo 37"/>
          <p:cNvSpPr/>
          <p:nvPr/>
        </p:nvSpPr>
        <p:spPr>
          <a:xfrm>
            <a:off x="8125913" y="2601631"/>
            <a:ext cx="1032242" cy="707886"/>
          </a:xfrm>
          <a:prstGeom prst="rect">
            <a:avLst/>
          </a:prstGeom>
        </p:spPr>
        <p:txBody>
          <a:bodyPr wrap="square">
            <a:spAutoFit/>
          </a:bodyPr>
          <a:lstStyle/>
          <a:p>
            <a:pPr algn="ctr"/>
            <a:r>
              <a:rPr lang="es-AR" sz="1000" b="1" dirty="0"/>
              <a:t>4</a:t>
            </a:r>
          </a:p>
          <a:p>
            <a:pPr algn="ctr"/>
            <a:r>
              <a:rPr lang="es-AR" sz="1000" b="1" dirty="0"/>
              <a:t>Pruebas con Usuarios Finales </a:t>
            </a:r>
            <a:endParaRPr lang="es-AR" sz="1000" b="1" dirty="0">
              <a:latin typeface="+mj-lt"/>
            </a:endParaRPr>
          </a:p>
        </p:txBody>
      </p:sp>
      <p:sp>
        <p:nvSpPr>
          <p:cNvPr id="2" name="Marcador de pie de página 1"/>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51</a:t>
            </a:fld>
            <a:endParaRPr lang="es-AR"/>
          </a:p>
        </p:txBody>
      </p:sp>
    </p:spTree>
    <p:extLst>
      <p:ext uri="{BB962C8B-B14F-4D97-AF65-F5344CB8AC3E}">
        <p14:creationId xmlns:p14="http://schemas.microsoft.com/office/powerpoint/2010/main" val="2643067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ipse 5"/>
          <p:cNvSpPr/>
          <p:nvPr/>
        </p:nvSpPr>
        <p:spPr>
          <a:xfrm>
            <a:off x="2950591" y="933254"/>
            <a:ext cx="5533534" cy="50433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Rectángulo 2"/>
          <p:cNvSpPr/>
          <p:nvPr/>
        </p:nvSpPr>
        <p:spPr>
          <a:xfrm>
            <a:off x="-27501" y="-129930"/>
            <a:ext cx="8861196" cy="1938992"/>
          </a:xfrm>
          <a:prstGeom prst="rect">
            <a:avLst/>
          </a:prstGeom>
        </p:spPr>
        <p:txBody>
          <a:bodyPr wrap="square">
            <a:spAutoFit/>
          </a:bodyPr>
          <a:lstStyle/>
          <a:p>
            <a:r>
              <a:rPr lang="es-AR" sz="4000" b="1" dirty="0" err="1" smtClean="0"/>
              <a:t>Testing</a:t>
            </a:r>
            <a:r>
              <a:rPr lang="es-AR" sz="4000" b="1" dirty="0" smtClean="0"/>
              <a:t> como una actividad cíclica</a:t>
            </a:r>
            <a:endParaRPr lang="es-AR" sz="4000" dirty="0"/>
          </a:p>
          <a:p>
            <a:endParaRPr lang="es-AR" sz="4000" dirty="0"/>
          </a:p>
          <a:p>
            <a:endParaRPr lang="es-AR" sz="4000" dirty="0"/>
          </a:p>
        </p:txBody>
      </p:sp>
      <p:sp>
        <p:nvSpPr>
          <p:cNvPr id="2" name="Elipse 1"/>
          <p:cNvSpPr/>
          <p:nvPr/>
        </p:nvSpPr>
        <p:spPr>
          <a:xfrm>
            <a:off x="4897225" y="2531072"/>
            <a:ext cx="1781666" cy="1498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9" name="Elipse 38"/>
          <p:cNvSpPr/>
          <p:nvPr/>
        </p:nvSpPr>
        <p:spPr>
          <a:xfrm>
            <a:off x="4968705" y="595773"/>
            <a:ext cx="1486296" cy="1293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0" name="Elipse 39"/>
          <p:cNvSpPr/>
          <p:nvPr/>
        </p:nvSpPr>
        <p:spPr>
          <a:xfrm>
            <a:off x="7417323" y="2679204"/>
            <a:ext cx="1486296" cy="1293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Elipse 40"/>
          <p:cNvSpPr/>
          <p:nvPr/>
        </p:nvSpPr>
        <p:spPr>
          <a:xfrm>
            <a:off x="6549271" y="4846215"/>
            <a:ext cx="1486296" cy="1293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Elipse 41"/>
          <p:cNvSpPr/>
          <p:nvPr/>
        </p:nvSpPr>
        <p:spPr>
          <a:xfrm>
            <a:off x="3874413" y="4846215"/>
            <a:ext cx="1486296" cy="1293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3" name="Elipse 42"/>
          <p:cNvSpPr/>
          <p:nvPr/>
        </p:nvSpPr>
        <p:spPr>
          <a:xfrm>
            <a:off x="2439967" y="2638669"/>
            <a:ext cx="1486296" cy="12930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00"/>
          </a:p>
        </p:txBody>
      </p:sp>
      <p:sp>
        <p:nvSpPr>
          <p:cNvPr id="7" name="CuadroTexto 6"/>
          <p:cNvSpPr txBox="1"/>
          <p:nvPr/>
        </p:nvSpPr>
        <p:spPr>
          <a:xfrm>
            <a:off x="5212232" y="615205"/>
            <a:ext cx="999241" cy="1200329"/>
          </a:xfrm>
          <a:prstGeom prst="rect">
            <a:avLst/>
          </a:prstGeom>
          <a:noFill/>
        </p:spPr>
        <p:txBody>
          <a:bodyPr wrap="square" rtlCol="0">
            <a:spAutoFit/>
          </a:bodyPr>
          <a:lstStyle/>
          <a:p>
            <a:pPr algn="ctr"/>
            <a:r>
              <a:rPr lang="es-AR" sz="1200" b="1" dirty="0" smtClean="0">
                <a:solidFill>
                  <a:schemeClr val="bg1"/>
                </a:solidFill>
              </a:rPr>
              <a:t>1</a:t>
            </a:r>
          </a:p>
          <a:p>
            <a:pPr algn="ctr"/>
            <a:r>
              <a:rPr lang="es-AR" sz="1200" b="1" dirty="0" smtClean="0">
                <a:solidFill>
                  <a:schemeClr val="bg1"/>
                </a:solidFill>
              </a:rPr>
              <a:t>Prueba </a:t>
            </a:r>
            <a:r>
              <a:rPr lang="es-AR" sz="1200" b="1" dirty="0">
                <a:solidFill>
                  <a:schemeClr val="bg1"/>
                </a:solidFill>
              </a:rPr>
              <a:t>en un browser de Escritorio con soporte móvil</a:t>
            </a:r>
          </a:p>
        </p:txBody>
      </p:sp>
      <p:sp>
        <p:nvSpPr>
          <p:cNvPr id="45" name="CuadroTexto 44"/>
          <p:cNvSpPr txBox="1"/>
          <p:nvPr/>
        </p:nvSpPr>
        <p:spPr>
          <a:xfrm>
            <a:off x="7694631" y="2945414"/>
            <a:ext cx="999241" cy="646331"/>
          </a:xfrm>
          <a:prstGeom prst="rect">
            <a:avLst/>
          </a:prstGeom>
          <a:noFill/>
        </p:spPr>
        <p:txBody>
          <a:bodyPr wrap="square" rtlCol="0">
            <a:spAutoFit/>
          </a:bodyPr>
          <a:lstStyle/>
          <a:p>
            <a:pPr algn="ctr"/>
            <a:r>
              <a:rPr lang="es-AR" sz="1200" b="1" dirty="0" smtClean="0">
                <a:solidFill>
                  <a:schemeClr val="bg1"/>
                </a:solidFill>
              </a:rPr>
              <a:t>2</a:t>
            </a:r>
          </a:p>
          <a:p>
            <a:pPr algn="ctr"/>
            <a:r>
              <a:rPr lang="es-AR" sz="1200" b="1" dirty="0" smtClean="0">
                <a:solidFill>
                  <a:schemeClr val="bg1"/>
                </a:solidFill>
              </a:rPr>
              <a:t>Validadores </a:t>
            </a:r>
            <a:r>
              <a:rPr lang="es-AR" sz="1200" b="1" dirty="0">
                <a:solidFill>
                  <a:schemeClr val="bg1"/>
                </a:solidFill>
              </a:rPr>
              <a:t>Online</a:t>
            </a:r>
          </a:p>
        </p:txBody>
      </p:sp>
      <p:sp>
        <p:nvSpPr>
          <p:cNvPr id="46" name="CuadroTexto 45"/>
          <p:cNvSpPr txBox="1"/>
          <p:nvPr/>
        </p:nvSpPr>
        <p:spPr>
          <a:xfrm>
            <a:off x="6792798" y="5129702"/>
            <a:ext cx="999241" cy="830997"/>
          </a:xfrm>
          <a:prstGeom prst="rect">
            <a:avLst/>
          </a:prstGeom>
          <a:noFill/>
        </p:spPr>
        <p:txBody>
          <a:bodyPr wrap="square" rtlCol="0">
            <a:spAutoFit/>
          </a:bodyPr>
          <a:lstStyle/>
          <a:p>
            <a:pPr algn="ctr"/>
            <a:r>
              <a:rPr lang="es-AR" sz="1200" b="1" dirty="0">
                <a:solidFill>
                  <a:schemeClr val="bg1"/>
                </a:solidFill>
              </a:rPr>
              <a:t>3</a:t>
            </a:r>
            <a:endParaRPr lang="es-AR" sz="1200" b="1" dirty="0" smtClean="0">
              <a:solidFill>
                <a:schemeClr val="bg1"/>
              </a:solidFill>
            </a:endParaRPr>
          </a:p>
          <a:p>
            <a:pPr algn="ctr"/>
            <a:r>
              <a:rPr lang="es-AR" sz="1200" b="1" dirty="0">
                <a:solidFill>
                  <a:schemeClr val="bg1"/>
                </a:solidFill>
              </a:rPr>
              <a:t>Pruebas con Equipos Reales</a:t>
            </a:r>
          </a:p>
        </p:txBody>
      </p:sp>
      <p:sp>
        <p:nvSpPr>
          <p:cNvPr id="47" name="CuadroTexto 46"/>
          <p:cNvSpPr txBox="1"/>
          <p:nvPr/>
        </p:nvSpPr>
        <p:spPr>
          <a:xfrm>
            <a:off x="4086127" y="5129702"/>
            <a:ext cx="999241" cy="646331"/>
          </a:xfrm>
          <a:prstGeom prst="rect">
            <a:avLst/>
          </a:prstGeom>
          <a:noFill/>
        </p:spPr>
        <p:txBody>
          <a:bodyPr wrap="square" rtlCol="0">
            <a:spAutoFit/>
          </a:bodyPr>
          <a:lstStyle/>
          <a:p>
            <a:pPr algn="ctr"/>
            <a:r>
              <a:rPr lang="es-AR" sz="1200" b="1" dirty="0" smtClean="0">
                <a:solidFill>
                  <a:schemeClr val="bg1"/>
                </a:solidFill>
              </a:rPr>
              <a:t>4</a:t>
            </a:r>
          </a:p>
          <a:p>
            <a:pPr algn="ctr"/>
            <a:r>
              <a:rPr lang="es-AR" sz="1200" b="1" dirty="0">
                <a:solidFill>
                  <a:schemeClr val="bg1"/>
                </a:solidFill>
              </a:rPr>
              <a:t>Pruebas con Emuladores</a:t>
            </a:r>
          </a:p>
        </p:txBody>
      </p:sp>
      <p:sp>
        <p:nvSpPr>
          <p:cNvPr id="48" name="CuadroTexto 47"/>
          <p:cNvSpPr txBox="1"/>
          <p:nvPr/>
        </p:nvSpPr>
        <p:spPr>
          <a:xfrm>
            <a:off x="2683494" y="2945414"/>
            <a:ext cx="999241" cy="830997"/>
          </a:xfrm>
          <a:prstGeom prst="rect">
            <a:avLst/>
          </a:prstGeom>
          <a:noFill/>
        </p:spPr>
        <p:txBody>
          <a:bodyPr wrap="square" rtlCol="0">
            <a:spAutoFit/>
          </a:bodyPr>
          <a:lstStyle/>
          <a:p>
            <a:pPr algn="ctr"/>
            <a:r>
              <a:rPr lang="es-AR" sz="1200" b="1" dirty="0">
                <a:solidFill>
                  <a:schemeClr val="bg1"/>
                </a:solidFill>
              </a:rPr>
              <a:t>5</a:t>
            </a:r>
            <a:endParaRPr lang="es-AR" sz="1200" b="1" dirty="0" smtClean="0">
              <a:solidFill>
                <a:schemeClr val="bg1"/>
              </a:solidFill>
            </a:endParaRPr>
          </a:p>
          <a:p>
            <a:pPr algn="ctr"/>
            <a:r>
              <a:rPr lang="es-AR" sz="1200" b="1" dirty="0">
                <a:solidFill>
                  <a:schemeClr val="bg1"/>
                </a:solidFill>
              </a:rPr>
              <a:t>Pruebas con </a:t>
            </a:r>
            <a:r>
              <a:rPr lang="es-AR" sz="1200" b="1" dirty="0" smtClean="0">
                <a:solidFill>
                  <a:schemeClr val="bg1"/>
                </a:solidFill>
              </a:rPr>
              <a:t>Usuarios Finales</a:t>
            </a:r>
            <a:endParaRPr lang="es-AR" sz="1200" b="1" dirty="0">
              <a:solidFill>
                <a:schemeClr val="bg1"/>
              </a:solidFill>
            </a:endParaRPr>
          </a:p>
        </p:txBody>
      </p:sp>
      <p:sp>
        <p:nvSpPr>
          <p:cNvPr id="49" name="CuadroTexto 48"/>
          <p:cNvSpPr txBox="1"/>
          <p:nvPr/>
        </p:nvSpPr>
        <p:spPr>
          <a:xfrm>
            <a:off x="5116594" y="2945414"/>
            <a:ext cx="1342927" cy="646331"/>
          </a:xfrm>
          <a:prstGeom prst="rect">
            <a:avLst/>
          </a:prstGeom>
          <a:noFill/>
        </p:spPr>
        <p:txBody>
          <a:bodyPr wrap="square" rtlCol="0">
            <a:spAutoFit/>
          </a:bodyPr>
          <a:lstStyle/>
          <a:p>
            <a:pPr algn="ctr"/>
            <a:r>
              <a:rPr lang="es-AR" sz="1200" b="1" dirty="0">
                <a:solidFill>
                  <a:schemeClr val="bg1"/>
                </a:solidFill>
              </a:rPr>
              <a:t>Desarrollo de la Aplicación Web Móvil</a:t>
            </a:r>
          </a:p>
        </p:txBody>
      </p:sp>
      <p:sp>
        <p:nvSpPr>
          <p:cNvPr id="4" name="Marcador de pie de página 3"/>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52</a:t>
            </a:fld>
            <a:endParaRPr lang="es-AR"/>
          </a:p>
        </p:txBody>
      </p:sp>
    </p:spTree>
    <p:extLst>
      <p:ext uri="{BB962C8B-B14F-4D97-AF65-F5344CB8AC3E}">
        <p14:creationId xmlns:p14="http://schemas.microsoft.com/office/powerpoint/2010/main" val="30911392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fontScale="90000"/>
          </a:bodyPr>
          <a:lstStyle/>
          <a:p>
            <a:r>
              <a:rPr lang="es-AR" sz="4400" b="1" dirty="0">
                <a:solidFill>
                  <a:schemeClr val="tx1"/>
                </a:solidFill>
                <a:latin typeface="+mn-lt"/>
                <a:ea typeface="+mn-ea"/>
                <a:cs typeface="+mn-cs"/>
              </a:rPr>
              <a:t>Pruebas con Usuarios Finales</a:t>
            </a:r>
            <a:r>
              <a:rPr lang="es-AR" sz="4000" b="1" dirty="0" smtClean="0"/>
              <a:t/>
            </a:r>
            <a:br>
              <a:rPr lang="es-AR" sz="4000" b="1" dirty="0" smtClean="0"/>
            </a:br>
            <a:endParaRPr lang="es-AR" sz="4000" b="1" dirty="0"/>
          </a:p>
        </p:txBody>
      </p:sp>
      <p:sp>
        <p:nvSpPr>
          <p:cNvPr id="3" name="Rectángulo 2"/>
          <p:cNvSpPr/>
          <p:nvPr/>
        </p:nvSpPr>
        <p:spPr>
          <a:xfrm rot="20269904">
            <a:off x="1206045" y="3361794"/>
            <a:ext cx="1673900" cy="238723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p:cNvSpPr/>
          <p:nvPr/>
        </p:nvSpPr>
        <p:spPr>
          <a:xfrm rot="20269904">
            <a:off x="1977994" y="2722341"/>
            <a:ext cx="1673900" cy="238723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ángulo 7"/>
          <p:cNvSpPr/>
          <p:nvPr/>
        </p:nvSpPr>
        <p:spPr>
          <a:xfrm rot="20269904">
            <a:off x="2608002" y="2082889"/>
            <a:ext cx="1673900" cy="238723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9" name="Conector recto de flecha 8"/>
          <p:cNvCxnSpPr/>
          <p:nvPr/>
        </p:nvCxnSpPr>
        <p:spPr>
          <a:xfrm flipV="1">
            <a:off x="1951348" y="4449452"/>
            <a:ext cx="5156462" cy="1112363"/>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0" name="Rectángulo redondeado 9"/>
          <p:cNvSpPr/>
          <p:nvPr/>
        </p:nvSpPr>
        <p:spPr>
          <a:xfrm>
            <a:off x="7205730" y="3327662"/>
            <a:ext cx="3073138" cy="2224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ara sonriente 11"/>
          <p:cNvSpPr/>
          <p:nvPr/>
        </p:nvSpPr>
        <p:spPr>
          <a:xfrm>
            <a:off x="7895115" y="3924444"/>
            <a:ext cx="603315" cy="603316"/>
          </a:xfrm>
          <a:prstGeom prst="smileyFac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ara sonriente 14"/>
          <p:cNvSpPr/>
          <p:nvPr/>
        </p:nvSpPr>
        <p:spPr>
          <a:xfrm>
            <a:off x="8440642" y="3375058"/>
            <a:ext cx="603315" cy="603316"/>
          </a:xfrm>
          <a:prstGeom prst="smileyFac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Cara sonriente 15"/>
          <p:cNvSpPr/>
          <p:nvPr/>
        </p:nvSpPr>
        <p:spPr>
          <a:xfrm>
            <a:off x="8138984" y="4588788"/>
            <a:ext cx="603315" cy="603316"/>
          </a:xfrm>
          <a:prstGeom prst="smileyFac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Cara sonriente 16"/>
          <p:cNvSpPr/>
          <p:nvPr/>
        </p:nvSpPr>
        <p:spPr>
          <a:xfrm>
            <a:off x="8907268" y="4575156"/>
            <a:ext cx="603315" cy="603316"/>
          </a:xfrm>
          <a:prstGeom prst="smileyFac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Cara sonriente 17"/>
          <p:cNvSpPr/>
          <p:nvPr/>
        </p:nvSpPr>
        <p:spPr>
          <a:xfrm>
            <a:off x="8986169" y="3924444"/>
            <a:ext cx="603315" cy="603316"/>
          </a:xfrm>
          <a:prstGeom prst="smileyFac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CuadroTexto 12"/>
          <p:cNvSpPr txBox="1"/>
          <p:nvPr/>
        </p:nvSpPr>
        <p:spPr>
          <a:xfrm>
            <a:off x="8582043" y="4040780"/>
            <a:ext cx="347563" cy="553998"/>
          </a:xfrm>
          <a:prstGeom prst="rect">
            <a:avLst/>
          </a:prstGeom>
          <a:noFill/>
        </p:spPr>
        <p:txBody>
          <a:bodyPr wrap="square" rtlCol="0">
            <a:spAutoFit/>
          </a:bodyPr>
          <a:lstStyle/>
          <a:p>
            <a:r>
              <a:rPr lang="es-AR" sz="3000" dirty="0" smtClean="0">
                <a:solidFill>
                  <a:schemeClr val="bg1"/>
                </a:solidFill>
              </a:rPr>
              <a:t>5</a:t>
            </a:r>
            <a:endParaRPr lang="es-AR" sz="3000" dirty="0">
              <a:solidFill>
                <a:schemeClr val="bg1"/>
              </a:solidFill>
            </a:endParaRPr>
          </a:p>
        </p:txBody>
      </p:sp>
    </p:spTree>
    <p:extLst>
      <p:ext uri="{BB962C8B-B14F-4D97-AF65-F5344CB8AC3E}">
        <p14:creationId xmlns:p14="http://schemas.microsoft.com/office/powerpoint/2010/main" val="37780867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68480"/>
            <a:ext cx="11310550" cy="931123"/>
          </a:xfrm>
        </p:spPr>
        <p:txBody>
          <a:bodyPr>
            <a:normAutofit/>
          </a:bodyPr>
          <a:lstStyle/>
          <a:p>
            <a:r>
              <a:rPr lang="es-AR" sz="4000" b="1" dirty="0">
                <a:solidFill>
                  <a:schemeClr val="tx1"/>
                </a:solidFill>
                <a:latin typeface="+mn-lt"/>
                <a:ea typeface="+mn-ea"/>
                <a:cs typeface="+mn-cs"/>
              </a:rPr>
              <a:t>Casos de Prueba</a:t>
            </a:r>
          </a:p>
        </p:txBody>
      </p:sp>
      <p:sp>
        <p:nvSpPr>
          <p:cNvPr id="14" name="Rectángulo 13"/>
          <p:cNvSpPr/>
          <p:nvPr/>
        </p:nvSpPr>
        <p:spPr>
          <a:xfrm>
            <a:off x="503428" y="2330744"/>
            <a:ext cx="8816339" cy="2246769"/>
          </a:xfrm>
          <a:prstGeom prst="rect">
            <a:avLst/>
          </a:prstGeom>
        </p:spPr>
        <p:txBody>
          <a:bodyPr wrap="square">
            <a:spAutoFit/>
          </a:bodyPr>
          <a:lstStyle/>
          <a:p>
            <a:endParaRPr lang="es-AR" sz="2800" b="1" i="1" dirty="0"/>
          </a:p>
          <a:p>
            <a:pPr marL="457200" indent="-457200">
              <a:buFont typeface="Wingdings" panose="05000000000000000000" pitchFamily="2" charset="2"/>
              <a:buChar char="ü"/>
            </a:pPr>
            <a:r>
              <a:rPr lang="es-AR" sz="2800" i="1" dirty="0" smtClean="0"/>
              <a:t>Distancia del contenido</a:t>
            </a:r>
            <a:endParaRPr lang="es-AR" sz="2800" i="1" dirty="0"/>
          </a:p>
          <a:p>
            <a:pPr marL="457200" indent="-457200">
              <a:buFont typeface="Wingdings" panose="05000000000000000000" pitchFamily="2" charset="2"/>
              <a:buChar char="ü"/>
            </a:pPr>
            <a:r>
              <a:rPr lang="es-AR" sz="2800" i="1" dirty="0" smtClean="0"/>
              <a:t>Modalidad de las preguntas </a:t>
            </a:r>
            <a:endParaRPr lang="es-AR" sz="2800" i="1" dirty="0"/>
          </a:p>
          <a:p>
            <a:pPr marL="457200" indent="-457200">
              <a:buFont typeface="Wingdings" panose="05000000000000000000" pitchFamily="2" charset="2"/>
              <a:buChar char="ü"/>
            </a:pPr>
            <a:r>
              <a:rPr lang="es-AR" sz="2800" i="1" dirty="0" smtClean="0"/>
              <a:t>Perfil de usuarios</a:t>
            </a:r>
            <a:endParaRPr lang="es-AR" sz="2800" i="1" dirty="0"/>
          </a:p>
          <a:p>
            <a:pPr marL="457200" indent="-457200">
              <a:buFont typeface="Wingdings" panose="05000000000000000000" pitchFamily="2" charset="2"/>
              <a:buChar char="ü"/>
            </a:pPr>
            <a:r>
              <a:rPr lang="es-AR" sz="2800" i="1" dirty="0" smtClean="0"/>
              <a:t>Cantidad de usuarios</a:t>
            </a:r>
            <a:endParaRPr lang="es-AR" sz="2800" i="1" dirty="0"/>
          </a:p>
        </p:txBody>
      </p:sp>
      <p:sp>
        <p:nvSpPr>
          <p:cNvPr id="3" name="Rectángulo 2"/>
          <p:cNvSpPr/>
          <p:nvPr/>
        </p:nvSpPr>
        <p:spPr>
          <a:xfrm>
            <a:off x="503428" y="1366650"/>
            <a:ext cx="7972425" cy="1077218"/>
          </a:xfrm>
          <a:prstGeom prst="rect">
            <a:avLst/>
          </a:prstGeom>
        </p:spPr>
        <p:txBody>
          <a:bodyPr wrap="square">
            <a:spAutoFit/>
          </a:bodyPr>
          <a:lstStyle/>
          <a:p>
            <a:endParaRPr lang="es-AR" sz="3200" b="1" dirty="0" smtClean="0">
              <a:solidFill>
                <a:srgbClr val="000000"/>
              </a:solidFill>
            </a:endParaRPr>
          </a:p>
          <a:p>
            <a:r>
              <a:rPr lang="es-AR" sz="3200" b="1" dirty="0" smtClean="0">
                <a:solidFill>
                  <a:srgbClr val="000000"/>
                </a:solidFill>
              </a:rPr>
              <a:t>Consideraciones – Jacob </a:t>
            </a:r>
            <a:r>
              <a:rPr lang="es-AR" sz="3200" b="1" dirty="0" err="1" smtClean="0">
                <a:solidFill>
                  <a:srgbClr val="000000"/>
                </a:solidFill>
              </a:rPr>
              <a:t>Nielsen</a:t>
            </a:r>
            <a:endParaRPr lang="es-AR" sz="3200" b="1" dirty="0"/>
          </a:p>
        </p:txBody>
      </p:sp>
    </p:spTree>
    <p:extLst>
      <p:ext uri="{BB962C8B-B14F-4D97-AF65-F5344CB8AC3E}">
        <p14:creationId xmlns:p14="http://schemas.microsoft.com/office/powerpoint/2010/main" val="10055410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68480"/>
            <a:ext cx="11310550" cy="931123"/>
          </a:xfrm>
        </p:spPr>
        <p:txBody>
          <a:bodyPr>
            <a:normAutofit/>
          </a:bodyPr>
          <a:lstStyle/>
          <a:p>
            <a:r>
              <a:rPr lang="es-AR" sz="4000" b="1" dirty="0">
                <a:solidFill>
                  <a:schemeClr val="tx1"/>
                </a:solidFill>
                <a:latin typeface="+mn-lt"/>
                <a:ea typeface="+mn-ea"/>
                <a:cs typeface="+mn-cs"/>
              </a:rPr>
              <a:t>Casos de Prueba </a:t>
            </a:r>
            <a:endParaRPr lang="es-AR" sz="4000" b="1" dirty="0"/>
          </a:p>
        </p:txBody>
      </p:sp>
      <p:sp>
        <p:nvSpPr>
          <p:cNvPr id="3" name="Rectángulo 2"/>
          <p:cNvSpPr/>
          <p:nvPr/>
        </p:nvSpPr>
        <p:spPr>
          <a:xfrm>
            <a:off x="151003" y="661800"/>
            <a:ext cx="4431983" cy="369332"/>
          </a:xfrm>
          <a:prstGeom prst="rect">
            <a:avLst/>
          </a:prstGeom>
        </p:spPr>
        <p:txBody>
          <a:bodyPr wrap="none">
            <a:spAutoFit/>
          </a:bodyPr>
          <a:lstStyle/>
          <a:p>
            <a:r>
              <a:rPr lang="es-AR" dirty="0"/>
              <a:t>Consideraciones –Distancia de los contenidos</a:t>
            </a:r>
            <a:endParaRPr lang="es-AR" dirty="0">
              <a:latin typeface="+mj-lt"/>
            </a:endParaRPr>
          </a:p>
        </p:txBody>
      </p:sp>
      <p:sp>
        <p:nvSpPr>
          <p:cNvPr id="5" name="Rectángulo 4"/>
          <p:cNvSpPr/>
          <p:nvPr/>
        </p:nvSpPr>
        <p:spPr>
          <a:xfrm>
            <a:off x="1480010" y="1668544"/>
            <a:ext cx="1923068" cy="424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p:cNvSpPr/>
          <p:nvPr/>
        </p:nvSpPr>
        <p:spPr>
          <a:xfrm>
            <a:off x="3970256" y="1668544"/>
            <a:ext cx="1923068" cy="424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ángulo 7"/>
          <p:cNvSpPr/>
          <p:nvPr/>
        </p:nvSpPr>
        <p:spPr>
          <a:xfrm>
            <a:off x="5893324" y="2730163"/>
            <a:ext cx="1923068" cy="424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p:cNvSpPr/>
          <p:nvPr/>
        </p:nvSpPr>
        <p:spPr>
          <a:xfrm>
            <a:off x="7816392" y="4126901"/>
            <a:ext cx="1923068" cy="424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0" name="Conector recto de flecha 9"/>
          <p:cNvCxnSpPr/>
          <p:nvPr/>
        </p:nvCxnSpPr>
        <p:spPr>
          <a:xfrm>
            <a:off x="3506772" y="1880647"/>
            <a:ext cx="395925"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5893324" y="2117890"/>
            <a:ext cx="0" cy="55932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7810107" y="3173224"/>
            <a:ext cx="6285" cy="86144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1847652" y="1692112"/>
            <a:ext cx="1442301" cy="369332"/>
          </a:xfrm>
          <a:prstGeom prst="rect">
            <a:avLst/>
          </a:prstGeom>
          <a:noFill/>
        </p:spPr>
        <p:txBody>
          <a:bodyPr wrap="square" rtlCol="0">
            <a:spAutoFit/>
          </a:bodyPr>
          <a:lstStyle/>
          <a:p>
            <a:r>
              <a:rPr lang="es-AR" dirty="0" smtClean="0">
                <a:solidFill>
                  <a:schemeClr val="bg1"/>
                </a:solidFill>
              </a:rPr>
              <a:t>Principal</a:t>
            </a:r>
            <a:endParaRPr lang="es-AR" dirty="0">
              <a:solidFill>
                <a:schemeClr val="bg1"/>
              </a:solidFill>
            </a:endParaRPr>
          </a:p>
        </p:txBody>
      </p:sp>
      <p:sp>
        <p:nvSpPr>
          <p:cNvPr id="17" name="CuadroTexto 16"/>
          <p:cNvSpPr txBox="1"/>
          <p:nvPr/>
        </p:nvSpPr>
        <p:spPr>
          <a:xfrm>
            <a:off x="1480010" y="2117890"/>
            <a:ext cx="1923068" cy="646331"/>
          </a:xfrm>
          <a:prstGeom prst="rect">
            <a:avLst/>
          </a:prstGeom>
          <a:noFill/>
        </p:spPr>
        <p:txBody>
          <a:bodyPr wrap="square" rtlCol="0">
            <a:spAutoFit/>
          </a:bodyPr>
          <a:lstStyle/>
          <a:p>
            <a:r>
              <a:rPr lang="es-AR" dirty="0" smtClean="0"/>
              <a:t>Muy Cercano </a:t>
            </a:r>
          </a:p>
          <a:p>
            <a:r>
              <a:rPr lang="es-AR" dirty="0"/>
              <a:t> </a:t>
            </a:r>
            <a:r>
              <a:rPr lang="es-AR" dirty="0" smtClean="0"/>
              <a:t>       0 Clic</a:t>
            </a:r>
            <a:endParaRPr lang="es-AR" dirty="0"/>
          </a:p>
        </p:txBody>
      </p:sp>
      <p:sp>
        <p:nvSpPr>
          <p:cNvPr id="18" name="CuadroTexto 17"/>
          <p:cNvSpPr txBox="1"/>
          <p:nvPr/>
        </p:nvSpPr>
        <p:spPr>
          <a:xfrm>
            <a:off x="3885403" y="2117890"/>
            <a:ext cx="1923068" cy="646331"/>
          </a:xfrm>
          <a:prstGeom prst="rect">
            <a:avLst/>
          </a:prstGeom>
          <a:noFill/>
        </p:spPr>
        <p:txBody>
          <a:bodyPr wrap="square" rtlCol="0">
            <a:spAutoFit/>
          </a:bodyPr>
          <a:lstStyle/>
          <a:p>
            <a:pPr algn="ctr"/>
            <a:r>
              <a:rPr lang="es-AR" dirty="0" smtClean="0"/>
              <a:t> Cercano </a:t>
            </a:r>
          </a:p>
          <a:p>
            <a:pPr algn="ctr"/>
            <a:r>
              <a:rPr lang="es-AR" dirty="0"/>
              <a:t> </a:t>
            </a:r>
            <a:r>
              <a:rPr lang="es-AR" dirty="0" smtClean="0"/>
              <a:t>    1Clic</a:t>
            </a:r>
            <a:endParaRPr lang="es-AR" dirty="0"/>
          </a:p>
        </p:txBody>
      </p:sp>
      <p:sp>
        <p:nvSpPr>
          <p:cNvPr id="19" name="CuadroTexto 18"/>
          <p:cNvSpPr txBox="1"/>
          <p:nvPr/>
        </p:nvSpPr>
        <p:spPr>
          <a:xfrm>
            <a:off x="5808471" y="3224832"/>
            <a:ext cx="1923068" cy="646331"/>
          </a:xfrm>
          <a:prstGeom prst="rect">
            <a:avLst/>
          </a:prstGeom>
          <a:noFill/>
        </p:spPr>
        <p:txBody>
          <a:bodyPr wrap="square" rtlCol="0">
            <a:spAutoFit/>
          </a:bodyPr>
          <a:lstStyle/>
          <a:p>
            <a:pPr algn="ctr"/>
            <a:r>
              <a:rPr lang="es-AR" dirty="0" smtClean="0"/>
              <a:t>Intermedio</a:t>
            </a:r>
          </a:p>
          <a:p>
            <a:pPr algn="ctr"/>
            <a:r>
              <a:rPr lang="es-AR" dirty="0"/>
              <a:t> </a:t>
            </a:r>
            <a:r>
              <a:rPr lang="es-AR" dirty="0" smtClean="0"/>
              <a:t>    2 Clic</a:t>
            </a:r>
            <a:endParaRPr lang="es-AR" dirty="0"/>
          </a:p>
        </p:txBody>
      </p:sp>
      <p:sp>
        <p:nvSpPr>
          <p:cNvPr id="20" name="CuadroTexto 19"/>
          <p:cNvSpPr txBox="1"/>
          <p:nvPr/>
        </p:nvSpPr>
        <p:spPr>
          <a:xfrm>
            <a:off x="7816392" y="4575559"/>
            <a:ext cx="1923068" cy="646331"/>
          </a:xfrm>
          <a:prstGeom prst="rect">
            <a:avLst/>
          </a:prstGeom>
          <a:noFill/>
        </p:spPr>
        <p:txBody>
          <a:bodyPr wrap="square" rtlCol="0">
            <a:spAutoFit/>
          </a:bodyPr>
          <a:lstStyle/>
          <a:p>
            <a:pPr algn="ctr"/>
            <a:r>
              <a:rPr lang="es-AR" dirty="0" smtClean="0"/>
              <a:t>Lejano</a:t>
            </a:r>
          </a:p>
          <a:p>
            <a:pPr algn="ctr"/>
            <a:r>
              <a:rPr lang="es-AR" dirty="0" smtClean="0"/>
              <a:t>3 Clic</a:t>
            </a:r>
            <a:endParaRPr lang="es-AR" dirty="0"/>
          </a:p>
        </p:txBody>
      </p:sp>
    </p:spTree>
    <p:extLst>
      <p:ext uri="{BB962C8B-B14F-4D97-AF65-F5344CB8AC3E}">
        <p14:creationId xmlns:p14="http://schemas.microsoft.com/office/powerpoint/2010/main" val="35536944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68480"/>
            <a:ext cx="11310550" cy="931123"/>
          </a:xfrm>
        </p:spPr>
        <p:txBody>
          <a:bodyPr>
            <a:normAutofit/>
          </a:bodyPr>
          <a:lstStyle/>
          <a:p>
            <a:r>
              <a:rPr lang="es-AR" sz="4000" b="1" dirty="0">
                <a:solidFill>
                  <a:schemeClr val="tx1"/>
                </a:solidFill>
                <a:latin typeface="+mn-lt"/>
                <a:ea typeface="+mn-ea"/>
                <a:cs typeface="+mn-cs"/>
              </a:rPr>
              <a:t>Casos de Prueba </a:t>
            </a:r>
          </a:p>
        </p:txBody>
      </p:sp>
      <p:sp>
        <p:nvSpPr>
          <p:cNvPr id="14" name="Rectángulo 13"/>
          <p:cNvSpPr/>
          <p:nvPr/>
        </p:nvSpPr>
        <p:spPr>
          <a:xfrm>
            <a:off x="151003" y="661800"/>
            <a:ext cx="10237335" cy="4524315"/>
          </a:xfrm>
          <a:prstGeom prst="rect">
            <a:avLst/>
          </a:prstGeom>
        </p:spPr>
        <p:txBody>
          <a:bodyPr wrap="square">
            <a:spAutoFit/>
          </a:bodyPr>
          <a:lstStyle/>
          <a:p>
            <a:endParaRPr lang="es-AR" i="1" dirty="0" smtClean="0"/>
          </a:p>
          <a:p>
            <a:endParaRPr lang="es-AR" i="1" dirty="0"/>
          </a:p>
          <a:p>
            <a:pPr marL="285750" indent="-285750">
              <a:buFont typeface="Wingdings" panose="05000000000000000000" pitchFamily="2" charset="2"/>
              <a:buChar char="ü"/>
            </a:pPr>
            <a:r>
              <a:rPr lang="es-AR" b="1" i="1" dirty="0" smtClean="0"/>
              <a:t>Específicas: </a:t>
            </a:r>
            <a:r>
              <a:rPr lang="es-AR" i="1" dirty="0" smtClean="0"/>
              <a:t>Se indica al usuario la URL, la categoría y sub-categoría para llegar al contenido.</a:t>
            </a:r>
          </a:p>
          <a:p>
            <a:pPr marL="285750" indent="-285750">
              <a:buFont typeface="Wingdings" panose="05000000000000000000" pitchFamily="2" charset="2"/>
              <a:buChar char="ü"/>
            </a:pPr>
            <a:endParaRPr lang="es-AR" i="1" dirty="0"/>
          </a:p>
          <a:p>
            <a:r>
              <a:rPr lang="es-AR" b="1" i="1" dirty="0"/>
              <a:t>	</a:t>
            </a:r>
            <a:r>
              <a:rPr lang="es-AR" b="1" i="1" dirty="0" smtClean="0"/>
              <a:t>Ejemplo</a:t>
            </a:r>
            <a:r>
              <a:rPr lang="es-AR" i="1" dirty="0"/>
              <a:t>: Dada una URL ingrese a la opción Trámites allí a Ciudadanos y allí a DNI. </a:t>
            </a:r>
            <a:endParaRPr lang="es-AR" i="1" dirty="0" smtClean="0"/>
          </a:p>
          <a:p>
            <a:pPr marL="285750" indent="-285750">
              <a:buFont typeface="Wingdings" panose="05000000000000000000" pitchFamily="2" charset="2"/>
              <a:buChar char="ü"/>
            </a:pPr>
            <a:endParaRPr lang="es-AR" i="1" dirty="0"/>
          </a:p>
          <a:p>
            <a:pPr marL="285750" indent="-285750">
              <a:buFont typeface="Wingdings" panose="05000000000000000000" pitchFamily="2" charset="2"/>
              <a:buChar char="ü"/>
            </a:pPr>
            <a:r>
              <a:rPr lang="es-AR" b="1" i="1" dirty="0" smtClean="0"/>
              <a:t>Directas</a:t>
            </a:r>
            <a:r>
              <a:rPr lang="es-AR" b="1" i="1" dirty="0"/>
              <a:t>, pero menos específicas: </a:t>
            </a:r>
            <a:r>
              <a:rPr lang="es-AR" i="1" dirty="0"/>
              <a:t>Se le plantea al usuario la necesidad de llegar a un contenido puntual, pero no se le indica como lograrlo. </a:t>
            </a:r>
            <a:endParaRPr lang="es-AR" i="1" dirty="0" smtClean="0"/>
          </a:p>
          <a:p>
            <a:pPr marL="285750" indent="-285750">
              <a:buFont typeface="Wingdings" panose="05000000000000000000" pitchFamily="2" charset="2"/>
              <a:buChar char="ü"/>
            </a:pPr>
            <a:endParaRPr lang="es-AR" i="1" dirty="0"/>
          </a:p>
          <a:p>
            <a:r>
              <a:rPr lang="es-AR" i="1" dirty="0"/>
              <a:t>	</a:t>
            </a:r>
            <a:r>
              <a:rPr lang="es-AR" b="1" i="1" dirty="0" smtClean="0"/>
              <a:t>Ejemplo</a:t>
            </a:r>
            <a:r>
              <a:rPr lang="es-AR" b="1" i="1" dirty="0"/>
              <a:t>: </a:t>
            </a:r>
            <a:r>
              <a:rPr lang="es-AR" i="1" dirty="0"/>
              <a:t>Quiero conocer el costo de la pavimentación de la calle Alvear en la Ciudad Autónoma de </a:t>
            </a:r>
            <a:r>
              <a:rPr lang="es-AR" i="1" dirty="0" smtClean="0"/>
              <a:t>	Buenos </a:t>
            </a:r>
            <a:r>
              <a:rPr lang="es-AR" i="1" dirty="0"/>
              <a:t>Aires</a:t>
            </a:r>
            <a:r>
              <a:rPr lang="es-AR" i="1" dirty="0" smtClean="0"/>
              <a:t>.</a:t>
            </a:r>
          </a:p>
          <a:p>
            <a:pPr marL="285750" indent="-285750">
              <a:buFont typeface="Wingdings" panose="05000000000000000000" pitchFamily="2" charset="2"/>
              <a:buChar char="ü"/>
            </a:pPr>
            <a:endParaRPr lang="es-AR" i="1" dirty="0"/>
          </a:p>
          <a:p>
            <a:pPr marL="285750" indent="-285750">
              <a:buFont typeface="Wingdings" panose="05000000000000000000" pitchFamily="2" charset="2"/>
              <a:buChar char="ü"/>
            </a:pPr>
            <a:r>
              <a:rPr lang="es-AR" b="1" i="1" dirty="0" smtClean="0"/>
              <a:t>De </a:t>
            </a:r>
            <a:r>
              <a:rPr lang="es-AR" b="1" i="1" dirty="0"/>
              <a:t>final abierto, pero restringidas: </a:t>
            </a:r>
            <a:r>
              <a:rPr lang="es-AR" i="1" dirty="0"/>
              <a:t>Se le plantea al usuario que busque algo dentro de una categoría</a:t>
            </a:r>
            <a:r>
              <a:rPr lang="es-AR" i="1" dirty="0" smtClean="0"/>
              <a:t>.</a:t>
            </a:r>
          </a:p>
          <a:p>
            <a:pPr marL="285750" indent="-285750">
              <a:buFont typeface="Wingdings" panose="05000000000000000000" pitchFamily="2" charset="2"/>
              <a:buChar char="ü"/>
            </a:pPr>
            <a:endParaRPr lang="es-AR" i="1" dirty="0"/>
          </a:p>
          <a:p>
            <a:r>
              <a:rPr lang="es-AR" i="1" dirty="0"/>
              <a:t>	</a:t>
            </a:r>
            <a:r>
              <a:rPr lang="es-AR" b="1" i="1" dirty="0" smtClean="0"/>
              <a:t>Ejemplo</a:t>
            </a:r>
            <a:r>
              <a:rPr lang="es-AR" b="1" i="1" dirty="0"/>
              <a:t>: </a:t>
            </a:r>
            <a:r>
              <a:rPr lang="es-AR" i="1" dirty="0"/>
              <a:t>Una actividad cultural que le guste para realizar este fin de semana.</a:t>
            </a:r>
          </a:p>
          <a:p>
            <a:endParaRPr lang="es-AR" b="1" i="1" dirty="0"/>
          </a:p>
        </p:txBody>
      </p:sp>
      <p:sp>
        <p:nvSpPr>
          <p:cNvPr id="3" name="Rectángulo 2"/>
          <p:cNvSpPr/>
          <p:nvPr/>
        </p:nvSpPr>
        <p:spPr>
          <a:xfrm>
            <a:off x="151003" y="661800"/>
            <a:ext cx="3684022" cy="369332"/>
          </a:xfrm>
          <a:prstGeom prst="rect">
            <a:avLst/>
          </a:prstGeom>
        </p:spPr>
        <p:txBody>
          <a:bodyPr wrap="none">
            <a:spAutoFit/>
          </a:bodyPr>
          <a:lstStyle/>
          <a:p>
            <a:r>
              <a:rPr lang="es-AR" b="1" i="1" dirty="0"/>
              <a:t>Consideraciones –Tipo de Preguntas </a:t>
            </a:r>
            <a:endParaRPr lang="es-AR" b="1" i="1" dirty="0">
              <a:latin typeface="+mj-lt"/>
            </a:endParaRPr>
          </a:p>
        </p:txBody>
      </p:sp>
    </p:spTree>
    <p:extLst>
      <p:ext uri="{BB962C8B-B14F-4D97-AF65-F5344CB8AC3E}">
        <p14:creationId xmlns:p14="http://schemas.microsoft.com/office/powerpoint/2010/main" val="5192186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68480"/>
            <a:ext cx="11310550" cy="931123"/>
          </a:xfrm>
        </p:spPr>
        <p:txBody>
          <a:bodyPr>
            <a:normAutofit/>
          </a:bodyPr>
          <a:lstStyle/>
          <a:p>
            <a:r>
              <a:rPr lang="es-AR" sz="4000" b="1" dirty="0">
                <a:solidFill>
                  <a:schemeClr val="tx1"/>
                </a:solidFill>
                <a:latin typeface="+mn-lt"/>
                <a:ea typeface="+mn-ea"/>
                <a:cs typeface="+mn-cs"/>
              </a:rPr>
              <a:t>Casos de Prueba </a:t>
            </a:r>
          </a:p>
        </p:txBody>
      </p:sp>
      <p:sp>
        <p:nvSpPr>
          <p:cNvPr id="14" name="Rectángulo 13"/>
          <p:cNvSpPr/>
          <p:nvPr/>
        </p:nvSpPr>
        <p:spPr>
          <a:xfrm>
            <a:off x="151003" y="661800"/>
            <a:ext cx="10237335" cy="646331"/>
          </a:xfrm>
          <a:prstGeom prst="rect">
            <a:avLst/>
          </a:prstGeom>
        </p:spPr>
        <p:txBody>
          <a:bodyPr wrap="square">
            <a:spAutoFit/>
          </a:bodyPr>
          <a:lstStyle/>
          <a:p>
            <a:r>
              <a:rPr lang="es-AR" i="1" dirty="0" smtClean="0"/>
              <a:t>.</a:t>
            </a:r>
            <a:endParaRPr lang="es-AR" i="1" dirty="0"/>
          </a:p>
          <a:p>
            <a:endParaRPr lang="es-AR" b="1" i="1" dirty="0"/>
          </a:p>
        </p:txBody>
      </p:sp>
      <p:sp>
        <p:nvSpPr>
          <p:cNvPr id="3" name="Rectángulo 2"/>
          <p:cNvSpPr/>
          <p:nvPr/>
        </p:nvSpPr>
        <p:spPr>
          <a:xfrm>
            <a:off x="151003" y="661800"/>
            <a:ext cx="5601149" cy="523220"/>
          </a:xfrm>
          <a:prstGeom prst="rect">
            <a:avLst/>
          </a:prstGeom>
        </p:spPr>
        <p:txBody>
          <a:bodyPr wrap="none">
            <a:spAutoFit/>
          </a:bodyPr>
          <a:lstStyle/>
          <a:p>
            <a:r>
              <a:rPr lang="es-AR" sz="2800" dirty="0"/>
              <a:t>Modelo de Test para Usuarios Finales</a:t>
            </a:r>
            <a:endParaRPr lang="es-AR" sz="2800" b="1" i="1" dirty="0">
              <a:latin typeface="+mj-lt"/>
            </a:endParaRPr>
          </a:p>
        </p:txBody>
      </p:sp>
      <p:sp>
        <p:nvSpPr>
          <p:cNvPr id="5" name="Rectángulo 4"/>
          <p:cNvSpPr/>
          <p:nvPr/>
        </p:nvSpPr>
        <p:spPr>
          <a:xfrm>
            <a:off x="707010" y="1961412"/>
            <a:ext cx="2714919" cy="3355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AR" dirty="0"/>
          </a:p>
          <a:p>
            <a:pPr algn="ctr"/>
            <a:r>
              <a:rPr lang="es-AR" dirty="0" smtClean="0"/>
              <a:t>1.Específica</a:t>
            </a:r>
            <a:endParaRPr lang="es-AR" dirty="0"/>
          </a:p>
          <a:p>
            <a:pPr algn="ctr"/>
            <a:r>
              <a:rPr lang="es-AR" dirty="0"/>
              <a:t>2.Directa</a:t>
            </a:r>
          </a:p>
          <a:p>
            <a:pPr algn="ctr"/>
            <a:r>
              <a:rPr lang="es-AR" dirty="0"/>
              <a:t>3.Directa</a:t>
            </a:r>
          </a:p>
          <a:p>
            <a:pPr algn="ctr"/>
            <a:r>
              <a:rPr lang="es-AR" dirty="0"/>
              <a:t>4.Final Abierto</a:t>
            </a:r>
          </a:p>
        </p:txBody>
      </p:sp>
      <p:sp>
        <p:nvSpPr>
          <p:cNvPr id="6" name="CuadroTexto 5"/>
          <p:cNvSpPr txBox="1"/>
          <p:nvPr/>
        </p:nvSpPr>
        <p:spPr>
          <a:xfrm>
            <a:off x="944651" y="2238411"/>
            <a:ext cx="2083324" cy="369332"/>
          </a:xfrm>
          <a:prstGeom prst="rect">
            <a:avLst/>
          </a:prstGeom>
          <a:noFill/>
        </p:spPr>
        <p:txBody>
          <a:bodyPr wrap="square" rtlCol="0">
            <a:spAutoFit/>
          </a:bodyPr>
          <a:lstStyle/>
          <a:p>
            <a:pPr algn="ctr"/>
            <a:r>
              <a:rPr lang="es-AR" b="1" dirty="0" smtClean="0">
                <a:solidFill>
                  <a:schemeClr val="bg1"/>
                </a:solidFill>
              </a:rPr>
              <a:t>Test</a:t>
            </a:r>
            <a:r>
              <a:rPr lang="es-AR" dirty="0" smtClean="0"/>
              <a:t> </a:t>
            </a:r>
            <a:endParaRPr lang="es-AR" dirty="0"/>
          </a:p>
        </p:txBody>
      </p:sp>
      <p:sp>
        <p:nvSpPr>
          <p:cNvPr id="7" name="Flecha derecha 6"/>
          <p:cNvSpPr/>
          <p:nvPr/>
        </p:nvSpPr>
        <p:spPr>
          <a:xfrm>
            <a:off x="3535052" y="2297047"/>
            <a:ext cx="1875934" cy="310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Flecha derecha 8"/>
          <p:cNvSpPr/>
          <p:nvPr/>
        </p:nvSpPr>
        <p:spPr>
          <a:xfrm>
            <a:off x="3535052" y="3484035"/>
            <a:ext cx="1875934" cy="310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ángulo 7"/>
          <p:cNvSpPr/>
          <p:nvPr/>
        </p:nvSpPr>
        <p:spPr>
          <a:xfrm>
            <a:off x="5816338" y="2168165"/>
            <a:ext cx="2422689" cy="53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ángulo 10"/>
          <p:cNvSpPr/>
          <p:nvPr/>
        </p:nvSpPr>
        <p:spPr>
          <a:xfrm>
            <a:off x="5816337" y="3457181"/>
            <a:ext cx="2422689" cy="53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5924550" y="2238411"/>
            <a:ext cx="2314476" cy="369332"/>
          </a:xfrm>
          <a:prstGeom prst="rect">
            <a:avLst/>
          </a:prstGeom>
          <a:noFill/>
        </p:spPr>
        <p:txBody>
          <a:bodyPr wrap="square" rtlCol="0">
            <a:spAutoFit/>
          </a:bodyPr>
          <a:lstStyle/>
          <a:p>
            <a:r>
              <a:rPr lang="es-AR" b="1" dirty="0" smtClean="0">
                <a:solidFill>
                  <a:schemeClr val="bg1"/>
                </a:solidFill>
              </a:rPr>
              <a:t>A 5 Personas</a:t>
            </a:r>
            <a:endParaRPr lang="es-AR" b="1" dirty="0">
              <a:solidFill>
                <a:schemeClr val="bg1"/>
              </a:solidFill>
            </a:endParaRPr>
          </a:p>
        </p:txBody>
      </p:sp>
      <p:sp>
        <p:nvSpPr>
          <p:cNvPr id="13" name="CuadroTexto 12"/>
          <p:cNvSpPr txBox="1"/>
          <p:nvPr/>
        </p:nvSpPr>
        <p:spPr>
          <a:xfrm>
            <a:off x="4950070" y="3509743"/>
            <a:ext cx="3431930" cy="369332"/>
          </a:xfrm>
          <a:prstGeom prst="rect">
            <a:avLst/>
          </a:prstGeom>
          <a:noFill/>
        </p:spPr>
        <p:txBody>
          <a:bodyPr wrap="square" rtlCol="0">
            <a:spAutoFit/>
          </a:bodyPr>
          <a:lstStyle/>
          <a:p>
            <a:r>
              <a:rPr lang="es-AR" b="1" dirty="0" smtClean="0">
                <a:solidFill>
                  <a:schemeClr val="bg1"/>
                </a:solidFill>
              </a:rPr>
              <a:t>	De Distintas Distancias</a:t>
            </a:r>
            <a:endParaRPr lang="es-AR" b="1" dirty="0">
              <a:solidFill>
                <a:schemeClr val="bg1"/>
              </a:solidFill>
            </a:endParaRPr>
          </a:p>
        </p:txBody>
      </p:sp>
      <p:sp>
        <p:nvSpPr>
          <p:cNvPr id="15" name="Cerrar llave 14"/>
          <p:cNvSpPr/>
          <p:nvPr/>
        </p:nvSpPr>
        <p:spPr>
          <a:xfrm>
            <a:off x="2638425" y="2819400"/>
            <a:ext cx="295275" cy="18383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7" name="Cerrar llave 16"/>
          <p:cNvSpPr/>
          <p:nvPr/>
        </p:nvSpPr>
        <p:spPr>
          <a:xfrm>
            <a:off x="2447925" y="2819399"/>
            <a:ext cx="295275" cy="20288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24058466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68480"/>
            <a:ext cx="11310550" cy="931123"/>
          </a:xfrm>
        </p:spPr>
        <p:txBody>
          <a:bodyPr>
            <a:normAutofit/>
          </a:bodyPr>
          <a:lstStyle/>
          <a:p>
            <a:r>
              <a:rPr lang="es-AR" sz="4000" dirty="0" smtClean="0"/>
              <a:t>Ejercicio Práctico</a:t>
            </a:r>
            <a:endParaRPr lang="es-AR" sz="4000" b="1" dirty="0"/>
          </a:p>
        </p:txBody>
      </p:sp>
      <p:sp>
        <p:nvSpPr>
          <p:cNvPr id="14" name="Rectángulo 13"/>
          <p:cNvSpPr/>
          <p:nvPr/>
        </p:nvSpPr>
        <p:spPr>
          <a:xfrm>
            <a:off x="151003" y="661800"/>
            <a:ext cx="10237335" cy="646331"/>
          </a:xfrm>
          <a:prstGeom prst="rect">
            <a:avLst/>
          </a:prstGeom>
        </p:spPr>
        <p:txBody>
          <a:bodyPr wrap="square">
            <a:spAutoFit/>
          </a:bodyPr>
          <a:lstStyle/>
          <a:p>
            <a:r>
              <a:rPr lang="es-AR" i="1" dirty="0" smtClean="0"/>
              <a:t>.</a:t>
            </a:r>
            <a:endParaRPr lang="es-AR" i="1" dirty="0"/>
          </a:p>
          <a:p>
            <a:endParaRPr lang="es-AR" b="1" i="1" dirty="0"/>
          </a:p>
        </p:txBody>
      </p:sp>
      <p:sp>
        <p:nvSpPr>
          <p:cNvPr id="19" name="Rectángulo 18"/>
          <p:cNvSpPr/>
          <p:nvPr/>
        </p:nvSpPr>
        <p:spPr>
          <a:xfrm>
            <a:off x="461911" y="5185913"/>
            <a:ext cx="2873604" cy="505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Rectángulo 19"/>
          <p:cNvSpPr/>
          <p:nvPr/>
        </p:nvSpPr>
        <p:spPr>
          <a:xfrm>
            <a:off x="432062" y="4221097"/>
            <a:ext cx="2873604" cy="505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Rectángulo 20"/>
          <p:cNvSpPr/>
          <p:nvPr/>
        </p:nvSpPr>
        <p:spPr>
          <a:xfrm>
            <a:off x="450916" y="2397277"/>
            <a:ext cx="2873604" cy="505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Rectángulo 21"/>
          <p:cNvSpPr/>
          <p:nvPr/>
        </p:nvSpPr>
        <p:spPr>
          <a:xfrm>
            <a:off x="450916" y="1581026"/>
            <a:ext cx="2873604" cy="505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Rectángulo 22"/>
          <p:cNvSpPr/>
          <p:nvPr/>
        </p:nvSpPr>
        <p:spPr>
          <a:xfrm>
            <a:off x="450916" y="878426"/>
            <a:ext cx="2873604" cy="505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CuadroTexto 23"/>
          <p:cNvSpPr txBox="1"/>
          <p:nvPr/>
        </p:nvSpPr>
        <p:spPr>
          <a:xfrm>
            <a:off x="735291" y="983153"/>
            <a:ext cx="2422688" cy="369332"/>
          </a:xfrm>
          <a:prstGeom prst="rect">
            <a:avLst/>
          </a:prstGeom>
          <a:noFill/>
        </p:spPr>
        <p:txBody>
          <a:bodyPr wrap="square" rtlCol="0">
            <a:spAutoFit/>
          </a:bodyPr>
          <a:lstStyle/>
          <a:p>
            <a:pPr algn="ctr"/>
            <a:r>
              <a:rPr lang="es-AR" b="1" dirty="0" smtClean="0">
                <a:solidFill>
                  <a:schemeClr val="bg1"/>
                </a:solidFill>
              </a:rPr>
              <a:t>Títulos Obtenidos</a:t>
            </a:r>
            <a:endParaRPr lang="es-AR" b="1" dirty="0">
              <a:solidFill>
                <a:schemeClr val="bg1"/>
              </a:solidFill>
            </a:endParaRPr>
          </a:p>
        </p:txBody>
      </p:sp>
      <p:sp>
        <p:nvSpPr>
          <p:cNvPr id="25" name="CuadroTexto 24"/>
          <p:cNvSpPr txBox="1"/>
          <p:nvPr/>
        </p:nvSpPr>
        <p:spPr>
          <a:xfrm>
            <a:off x="727433" y="1531475"/>
            <a:ext cx="2422688" cy="646331"/>
          </a:xfrm>
          <a:prstGeom prst="rect">
            <a:avLst/>
          </a:prstGeom>
          <a:noFill/>
        </p:spPr>
        <p:txBody>
          <a:bodyPr wrap="square" rtlCol="0">
            <a:spAutoFit/>
          </a:bodyPr>
          <a:lstStyle/>
          <a:p>
            <a:pPr algn="ctr"/>
            <a:r>
              <a:rPr lang="es-AR" b="1" dirty="0" smtClean="0">
                <a:solidFill>
                  <a:schemeClr val="bg1"/>
                </a:solidFill>
              </a:rPr>
              <a:t>Dirección de Recursos Humanos</a:t>
            </a:r>
            <a:endParaRPr lang="es-AR" b="1" dirty="0">
              <a:solidFill>
                <a:schemeClr val="bg1"/>
              </a:solidFill>
            </a:endParaRPr>
          </a:p>
        </p:txBody>
      </p:sp>
      <p:sp>
        <p:nvSpPr>
          <p:cNvPr id="26" name="CuadroTexto 25"/>
          <p:cNvSpPr txBox="1"/>
          <p:nvPr/>
        </p:nvSpPr>
        <p:spPr>
          <a:xfrm>
            <a:off x="736861" y="2493014"/>
            <a:ext cx="2422688" cy="369332"/>
          </a:xfrm>
          <a:prstGeom prst="rect">
            <a:avLst/>
          </a:prstGeom>
          <a:noFill/>
        </p:spPr>
        <p:txBody>
          <a:bodyPr wrap="square" rtlCol="0">
            <a:spAutoFit/>
          </a:bodyPr>
          <a:lstStyle/>
          <a:p>
            <a:pPr algn="ctr"/>
            <a:r>
              <a:rPr lang="es-AR" b="1" dirty="0" smtClean="0">
                <a:solidFill>
                  <a:schemeClr val="bg1"/>
                </a:solidFill>
              </a:rPr>
              <a:t>Docencia</a:t>
            </a:r>
            <a:endParaRPr lang="es-AR" b="1" dirty="0">
              <a:solidFill>
                <a:schemeClr val="bg1"/>
              </a:solidFill>
            </a:endParaRPr>
          </a:p>
        </p:txBody>
      </p:sp>
      <p:sp>
        <p:nvSpPr>
          <p:cNvPr id="27" name="CuadroTexto 26"/>
          <p:cNvSpPr txBox="1"/>
          <p:nvPr/>
        </p:nvSpPr>
        <p:spPr>
          <a:xfrm>
            <a:off x="676374" y="4289383"/>
            <a:ext cx="2422688" cy="369332"/>
          </a:xfrm>
          <a:prstGeom prst="rect">
            <a:avLst/>
          </a:prstGeom>
          <a:noFill/>
        </p:spPr>
        <p:txBody>
          <a:bodyPr wrap="square" rtlCol="0">
            <a:spAutoFit/>
          </a:bodyPr>
          <a:lstStyle/>
          <a:p>
            <a:pPr algn="ctr"/>
            <a:r>
              <a:rPr lang="es-AR" b="1" dirty="0" smtClean="0">
                <a:solidFill>
                  <a:schemeClr val="bg1"/>
                </a:solidFill>
              </a:rPr>
              <a:t>Publicaciones</a:t>
            </a:r>
            <a:endParaRPr lang="es-AR" b="1" dirty="0">
              <a:solidFill>
                <a:schemeClr val="bg1"/>
              </a:solidFill>
            </a:endParaRPr>
          </a:p>
        </p:txBody>
      </p:sp>
      <p:sp>
        <p:nvSpPr>
          <p:cNvPr id="28" name="CuadroTexto 27"/>
          <p:cNvSpPr txBox="1"/>
          <p:nvPr/>
        </p:nvSpPr>
        <p:spPr>
          <a:xfrm>
            <a:off x="685800" y="5261713"/>
            <a:ext cx="2659141" cy="369332"/>
          </a:xfrm>
          <a:prstGeom prst="rect">
            <a:avLst/>
          </a:prstGeom>
          <a:noFill/>
        </p:spPr>
        <p:txBody>
          <a:bodyPr wrap="square" rtlCol="0">
            <a:spAutoFit/>
          </a:bodyPr>
          <a:lstStyle/>
          <a:p>
            <a:pPr algn="ctr"/>
            <a:r>
              <a:rPr lang="es-AR" b="1" dirty="0" smtClean="0">
                <a:solidFill>
                  <a:schemeClr val="bg1"/>
                </a:solidFill>
              </a:rPr>
              <a:t>Información de Contacto</a:t>
            </a:r>
            <a:endParaRPr lang="es-AR" b="1" dirty="0">
              <a:solidFill>
                <a:schemeClr val="bg1"/>
              </a:solidFill>
            </a:endParaRPr>
          </a:p>
        </p:txBody>
      </p:sp>
      <p:cxnSp>
        <p:nvCxnSpPr>
          <p:cNvPr id="30" name="Conector recto de flecha 29"/>
          <p:cNvCxnSpPr>
            <a:stCxn id="22" idx="3"/>
          </p:cNvCxnSpPr>
          <p:nvPr/>
        </p:nvCxnSpPr>
        <p:spPr>
          <a:xfrm flipV="1">
            <a:off x="3324520" y="1383931"/>
            <a:ext cx="1079750" cy="450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stCxn id="22" idx="3"/>
          </p:cNvCxnSpPr>
          <p:nvPr/>
        </p:nvCxnSpPr>
        <p:spPr>
          <a:xfrm flipV="1">
            <a:off x="3324520" y="1760776"/>
            <a:ext cx="1079750" cy="73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a:stCxn id="22" idx="3"/>
          </p:cNvCxnSpPr>
          <p:nvPr/>
        </p:nvCxnSpPr>
        <p:spPr>
          <a:xfrm>
            <a:off x="3324520" y="1833979"/>
            <a:ext cx="1079750" cy="31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ángulo 39"/>
          <p:cNvSpPr/>
          <p:nvPr/>
        </p:nvSpPr>
        <p:spPr>
          <a:xfrm>
            <a:off x="4538198" y="1161669"/>
            <a:ext cx="2234153" cy="32219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Rectángulo 40"/>
          <p:cNvSpPr/>
          <p:nvPr/>
        </p:nvSpPr>
        <p:spPr>
          <a:xfrm>
            <a:off x="4538198" y="1584884"/>
            <a:ext cx="2234153" cy="32219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Rectángulo 41"/>
          <p:cNvSpPr/>
          <p:nvPr/>
        </p:nvSpPr>
        <p:spPr>
          <a:xfrm>
            <a:off x="4538198" y="2008768"/>
            <a:ext cx="2234153" cy="32219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3" name="CuadroTexto 42"/>
          <p:cNvSpPr txBox="1"/>
          <p:nvPr/>
        </p:nvSpPr>
        <p:spPr>
          <a:xfrm>
            <a:off x="4839855" y="1116892"/>
            <a:ext cx="1611983" cy="369332"/>
          </a:xfrm>
          <a:prstGeom prst="rect">
            <a:avLst/>
          </a:prstGeom>
          <a:noFill/>
        </p:spPr>
        <p:txBody>
          <a:bodyPr wrap="square" rtlCol="0">
            <a:spAutoFit/>
          </a:bodyPr>
          <a:lstStyle/>
          <a:p>
            <a:r>
              <a:rPr lang="es-AR" dirty="0" smtClean="0">
                <a:solidFill>
                  <a:schemeClr val="bg1"/>
                </a:solidFill>
              </a:rPr>
              <a:t>Extensionistas</a:t>
            </a:r>
            <a:endParaRPr lang="es-AR" dirty="0">
              <a:solidFill>
                <a:schemeClr val="bg1"/>
              </a:solidFill>
            </a:endParaRPr>
          </a:p>
        </p:txBody>
      </p:sp>
      <p:sp>
        <p:nvSpPr>
          <p:cNvPr id="45" name="CuadroTexto 44"/>
          <p:cNvSpPr txBox="1"/>
          <p:nvPr/>
        </p:nvSpPr>
        <p:spPr>
          <a:xfrm>
            <a:off x="4849281" y="1945442"/>
            <a:ext cx="1611983" cy="369332"/>
          </a:xfrm>
          <a:prstGeom prst="rect">
            <a:avLst/>
          </a:prstGeom>
          <a:noFill/>
        </p:spPr>
        <p:txBody>
          <a:bodyPr wrap="square" rtlCol="0">
            <a:spAutoFit/>
          </a:bodyPr>
          <a:lstStyle/>
          <a:p>
            <a:r>
              <a:rPr lang="es-AR" dirty="0" err="1" smtClean="0">
                <a:solidFill>
                  <a:schemeClr val="bg1"/>
                </a:solidFill>
              </a:rPr>
              <a:t>Tesistas</a:t>
            </a:r>
            <a:endParaRPr lang="es-AR" dirty="0">
              <a:solidFill>
                <a:schemeClr val="bg1"/>
              </a:solidFill>
            </a:endParaRPr>
          </a:p>
        </p:txBody>
      </p:sp>
      <p:sp>
        <p:nvSpPr>
          <p:cNvPr id="46" name="Rectángulo 45"/>
          <p:cNvSpPr/>
          <p:nvPr/>
        </p:nvSpPr>
        <p:spPr>
          <a:xfrm>
            <a:off x="7207545" y="2226446"/>
            <a:ext cx="1474532" cy="3221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Rectángulo 46"/>
          <p:cNvSpPr/>
          <p:nvPr/>
        </p:nvSpPr>
        <p:spPr>
          <a:xfrm>
            <a:off x="7180847" y="1822545"/>
            <a:ext cx="1474532" cy="3221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48" name="Conector recto de flecha 47"/>
          <p:cNvCxnSpPr>
            <a:stCxn id="42" idx="3"/>
            <a:endCxn id="47" idx="1"/>
          </p:cNvCxnSpPr>
          <p:nvPr/>
        </p:nvCxnSpPr>
        <p:spPr>
          <a:xfrm flipV="1">
            <a:off x="6772351" y="1983644"/>
            <a:ext cx="408496" cy="186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a:stCxn id="42" idx="3"/>
          </p:cNvCxnSpPr>
          <p:nvPr/>
        </p:nvCxnSpPr>
        <p:spPr>
          <a:xfrm>
            <a:off x="6772351" y="2169867"/>
            <a:ext cx="426179" cy="23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uadroTexto 52"/>
          <p:cNvSpPr txBox="1"/>
          <p:nvPr/>
        </p:nvSpPr>
        <p:spPr>
          <a:xfrm>
            <a:off x="4850849" y="1553457"/>
            <a:ext cx="1611983" cy="369332"/>
          </a:xfrm>
          <a:prstGeom prst="rect">
            <a:avLst/>
          </a:prstGeom>
          <a:noFill/>
        </p:spPr>
        <p:txBody>
          <a:bodyPr wrap="square" rtlCol="0">
            <a:spAutoFit/>
          </a:bodyPr>
          <a:lstStyle/>
          <a:p>
            <a:r>
              <a:rPr lang="es-AR" dirty="0" smtClean="0">
                <a:solidFill>
                  <a:schemeClr val="bg1"/>
                </a:solidFill>
              </a:rPr>
              <a:t>Becarios</a:t>
            </a:r>
            <a:endParaRPr lang="es-AR" dirty="0">
              <a:solidFill>
                <a:schemeClr val="bg1"/>
              </a:solidFill>
            </a:endParaRPr>
          </a:p>
        </p:txBody>
      </p:sp>
      <p:sp>
        <p:nvSpPr>
          <p:cNvPr id="54" name="CuadroTexto 53"/>
          <p:cNvSpPr txBox="1"/>
          <p:nvPr/>
        </p:nvSpPr>
        <p:spPr>
          <a:xfrm>
            <a:off x="7354436" y="1760776"/>
            <a:ext cx="1611983" cy="369332"/>
          </a:xfrm>
          <a:prstGeom prst="rect">
            <a:avLst/>
          </a:prstGeom>
          <a:noFill/>
        </p:spPr>
        <p:txBody>
          <a:bodyPr wrap="square" rtlCol="0">
            <a:spAutoFit/>
          </a:bodyPr>
          <a:lstStyle/>
          <a:p>
            <a:r>
              <a:rPr lang="es-AR" dirty="0" smtClean="0">
                <a:solidFill>
                  <a:schemeClr val="bg1"/>
                </a:solidFill>
              </a:rPr>
              <a:t>Grado</a:t>
            </a:r>
            <a:endParaRPr lang="es-AR" dirty="0">
              <a:solidFill>
                <a:schemeClr val="bg1"/>
              </a:solidFill>
            </a:endParaRPr>
          </a:p>
        </p:txBody>
      </p:sp>
      <p:sp>
        <p:nvSpPr>
          <p:cNvPr id="44" name="CuadroTexto 43"/>
          <p:cNvSpPr txBox="1"/>
          <p:nvPr/>
        </p:nvSpPr>
        <p:spPr>
          <a:xfrm>
            <a:off x="7246836" y="2211812"/>
            <a:ext cx="1611983" cy="369332"/>
          </a:xfrm>
          <a:prstGeom prst="rect">
            <a:avLst/>
          </a:prstGeom>
          <a:noFill/>
        </p:spPr>
        <p:txBody>
          <a:bodyPr wrap="square" rtlCol="0">
            <a:spAutoFit/>
          </a:bodyPr>
          <a:lstStyle/>
          <a:p>
            <a:r>
              <a:rPr lang="es-AR" dirty="0" smtClean="0">
                <a:solidFill>
                  <a:schemeClr val="bg1"/>
                </a:solidFill>
              </a:rPr>
              <a:t>Pos Grado</a:t>
            </a:r>
            <a:endParaRPr lang="es-AR" dirty="0">
              <a:solidFill>
                <a:schemeClr val="bg1"/>
              </a:solidFill>
            </a:endParaRPr>
          </a:p>
        </p:txBody>
      </p:sp>
      <p:cxnSp>
        <p:nvCxnSpPr>
          <p:cNvPr id="59" name="Conector recto de flecha 58"/>
          <p:cNvCxnSpPr/>
          <p:nvPr/>
        </p:nvCxnSpPr>
        <p:spPr>
          <a:xfrm flipV="1">
            <a:off x="3305666" y="4014408"/>
            <a:ext cx="1079750" cy="450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p:cNvCxnSpPr/>
          <p:nvPr/>
        </p:nvCxnSpPr>
        <p:spPr>
          <a:xfrm flipV="1">
            <a:off x="3305666" y="4391253"/>
            <a:ext cx="1079750" cy="73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a:off x="3305666" y="4464456"/>
            <a:ext cx="1079750" cy="310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p:cNvCxnSpPr>
            <a:stCxn id="20" idx="3"/>
          </p:cNvCxnSpPr>
          <p:nvPr/>
        </p:nvCxnSpPr>
        <p:spPr>
          <a:xfrm flipV="1">
            <a:off x="3305666" y="3583830"/>
            <a:ext cx="983530" cy="890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ángulo 64"/>
          <p:cNvSpPr/>
          <p:nvPr/>
        </p:nvSpPr>
        <p:spPr>
          <a:xfrm>
            <a:off x="4485587" y="3408797"/>
            <a:ext cx="2234153" cy="32219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6" name="CuadroTexto 65"/>
          <p:cNvSpPr txBox="1"/>
          <p:nvPr/>
        </p:nvSpPr>
        <p:spPr>
          <a:xfrm>
            <a:off x="4536248" y="3377954"/>
            <a:ext cx="2325683" cy="369332"/>
          </a:xfrm>
          <a:prstGeom prst="rect">
            <a:avLst/>
          </a:prstGeom>
          <a:noFill/>
        </p:spPr>
        <p:txBody>
          <a:bodyPr wrap="square" rtlCol="0">
            <a:spAutoFit/>
          </a:bodyPr>
          <a:lstStyle/>
          <a:p>
            <a:r>
              <a:rPr lang="es-AR" dirty="0" smtClean="0">
                <a:solidFill>
                  <a:schemeClr val="bg1"/>
                </a:solidFill>
              </a:rPr>
              <a:t>Artículos Académicos</a:t>
            </a:r>
            <a:endParaRPr lang="es-AR" dirty="0">
              <a:solidFill>
                <a:schemeClr val="bg1"/>
              </a:solidFill>
            </a:endParaRPr>
          </a:p>
        </p:txBody>
      </p:sp>
      <p:sp>
        <p:nvSpPr>
          <p:cNvPr id="67" name="Rectángulo 66"/>
          <p:cNvSpPr/>
          <p:nvPr/>
        </p:nvSpPr>
        <p:spPr>
          <a:xfrm>
            <a:off x="4495800" y="3853309"/>
            <a:ext cx="2234153" cy="32219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8" name="CuadroTexto 67"/>
          <p:cNvSpPr txBox="1"/>
          <p:nvPr/>
        </p:nvSpPr>
        <p:spPr>
          <a:xfrm>
            <a:off x="5004842" y="3808532"/>
            <a:ext cx="1611983" cy="369332"/>
          </a:xfrm>
          <a:prstGeom prst="rect">
            <a:avLst/>
          </a:prstGeom>
          <a:noFill/>
        </p:spPr>
        <p:txBody>
          <a:bodyPr wrap="square" rtlCol="0">
            <a:spAutoFit/>
          </a:bodyPr>
          <a:lstStyle/>
          <a:p>
            <a:r>
              <a:rPr lang="es-AR" dirty="0" smtClean="0">
                <a:solidFill>
                  <a:schemeClr val="bg1"/>
                </a:solidFill>
              </a:rPr>
              <a:t>Revistas</a:t>
            </a:r>
            <a:endParaRPr lang="es-AR" dirty="0">
              <a:solidFill>
                <a:schemeClr val="bg1"/>
              </a:solidFill>
            </a:endParaRPr>
          </a:p>
        </p:txBody>
      </p:sp>
      <p:sp>
        <p:nvSpPr>
          <p:cNvPr id="69" name="Rectángulo 68"/>
          <p:cNvSpPr/>
          <p:nvPr/>
        </p:nvSpPr>
        <p:spPr>
          <a:xfrm>
            <a:off x="4495800" y="4291160"/>
            <a:ext cx="2234153" cy="32219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0" name="CuadroTexto 69"/>
          <p:cNvSpPr txBox="1"/>
          <p:nvPr/>
        </p:nvSpPr>
        <p:spPr>
          <a:xfrm>
            <a:off x="4592020" y="4255896"/>
            <a:ext cx="2410088" cy="369332"/>
          </a:xfrm>
          <a:prstGeom prst="rect">
            <a:avLst/>
          </a:prstGeom>
          <a:noFill/>
        </p:spPr>
        <p:txBody>
          <a:bodyPr wrap="square" rtlCol="0">
            <a:spAutoFit/>
          </a:bodyPr>
          <a:lstStyle/>
          <a:p>
            <a:r>
              <a:rPr lang="es-AR" dirty="0" smtClean="0">
                <a:solidFill>
                  <a:schemeClr val="bg1"/>
                </a:solidFill>
              </a:rPr>
              <a:t>Capítulos de Libros</a:t>
            </a:r>
            <a:endParaRPr lang="es-AR" dirty="0">
              <a:solidFill>
                <a:schemeClr val="bg1"/>
              </a:solidFill>
            </a:endParaRPr>
          </a:p>
        </p:txBody>
      </p:sp>
      <p:sp>
        <p:nvSpPr>
          <p:cNvPr id="71" name="Rectángulo 70"/>
          <p:cNvSpPr/>
          <p:nvPr/>
        </p:nvSpPr>
        <p:spPr>
          <a:xfrm>
            <a:off x="4485588" y="4726653"/>
            <a:ext cx="2234153" cy="32219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CuadroTexto 71"/>
          <p:cNvSpPr txBox="1"/>
          <p:nvPr/>
        </p:nvSpPr>
        <p:spPr>
          <a:xfrm>
            <a:off x="5079478" y="4681876"/>
            <a:ext cx="1611983" cy="369332"/>
          </a:xfrm>
          <a:prstGeom prst="rect">
            <a:avLst/>
          </a:prstGeom>
          <a:noFill/>
        </p:spPr>
        <p:txBody>
          <a:bodyPr wrap="square" rtlCol="0">
            <a:spAutoFit/>
          </a:bodyPr>
          <a:lstStyle/>
          <a:p>
            <a:r>
              <a:rPr lang="es-AR" dirty="0" smtClean="0">
                <a:solidFill>
                  <a:schemeClr val="bg1"/>
                </a:solidFill>
              </a:rPr>
              <a:t>Libros</a:t>
            </a:r>
            <a:endParaRPr lang="es-AR" dirty="0">
              <a:solidFill>
                <a:schemeClr val="bg1"/>
              </a:solidFill>
            </a:endParaRPr>
          </a:p>
        </p:txBody>
      </p:sp>
    </p:spTree>
    <p:extLst>
      <p:ext uri="{BB962C8B-B14F-4D97-AF65-F5344CB8AC3E}">
        <p14:creationId xmlns:p14="http://schemas.microsoft.com/office/powerpoint/2010/main" val="40037954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a:solidFill>
                  <a:schemeClr val="tx1"/>
                </a:solidFill>
                <a:latin typeface="+mn-lt"/>
                <a:ea typeface="+mn-ea"/>
                <a:cs typeface="+mn-cs"/>
              </a:rPr>
              <a:t>Visualización de Sitios en un Celular</a:t>
            </a:r>
          </a:p>
        </p:txBody>
      </p:sp>
      <p:sp>
        <p:nvSpPr>
          <p:cNvPr id="5" name="CuadroTexto 4"/>
          <p:cNvSpPr txBox="1"/>
          <p:nvPr/>
        </p:nvSpPr>
        <p:spPr>
          <a:xfrm>
            <a:off x="762000" y="2001236"/>
            <a:ext cx="8122508" cy="369332"/>
          </a:xfrm>
          <a:prstGeom prst="rect">
            <a:avLst/>
          </a:prstGeom>
          <a:noFill/>
        </p:spPr>
        <p:txBody>
          <a:bodyPr wrap="square" rtlCol="0">
            <a:spAutoFit/>
          </a:bodyPr>
          <a:lstStyle/>
          <a:p>
            <a:r>
              <a:rPr lang="es-AR" dirty="0" smtClean="0"/>
              <a:t>Sitios Web Fijos</a:t>
            </a:r>
            <a:endParaRPr lang="es-AR" dirty="0"/>
          </a:p>
        </p:txBody>
      </p:sp>
      <p:sp>
        <p:nvSpPr>
          <p:cNvPr id="6" name="CuadroTexto 5"/>
          <p:cNvSpPr txBox="1"/>
          <p:nvPr/>
        </p:nvSpPr>
        <p:spPr>
          <a:xfrm>
            <a:off x="568411" y="4740317"/>
            <a:ext cx="8122508" cy="369332"/>
          </a:xfrm>
          <a:prstGeom prst="rect">
            <a:avLst/>
          </a:prstGeom>
          <a:noFill/>
        </p:spPr>
        <p:txBody>
          <a:bodyPr wrap="square" rtlCol="0">
            <a:spAutoFit/>
          </a:bodyPr>
          <a:lstStyle/>
          <a:p>
            <a:r>
              <a:rPr lang="es-AR" dirty="0" smtClean="0"/>
              <a:t>Sitios Web Móviles</a:t>
            </a:r>
            <a:endParaRPr lang="es-AR" dirty="0"/>
          </a:p>
        </p:txBody>
      </p:sp>
      <p:sp>
        <p:nvSpPr>
          <p:cNvPr id="7" name="Flecha derecha 6"/>
          <p:cNvSpPr/>
          <p:nvPr/>
        </p:nvSpPr>
        <p:spPr>
          <a:xfrm>
            <a:off x="832022" y="2257168"/>
            <a:ext cx="3072713" cy="461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Flecha derecha 7"/>
          <p:cNvSpPr/>
          <p:nvPr/>
        </p:nvSpPr>
        <p:spPr>
          <a:xfrm>
            <a:off x="687860" y="4949697"/>
            <a:ext cx="3072713" cy="461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9" name="Imagen 8"/>
          <p:cNvPicPr>
            <a:picLocks noChangeAspect="1"/>
          </p:cNvPicPr>
          <p:nvPr/>
        </p:nvPicPr>
        <p:blipFill>
          <a:blip r:embed="rId3"/>
          <a:stretch>
            <a:fillRect/>
          </a:stretch>
        </p:blipFill>
        <p:spPr>
          <a:xfrm>
            <a:off x="4336707" y="1030288"/>
            <a:ext cx="4617823" cy="5160185"/>
          </a:xfrm>
          <a:prstGeom prst="rect">
            <a:avLst/>
          </a:prstGeom>
        </p:spPr>
      </p:pic>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10" name="Marcador de número de diapositiva 9"/>
          <p:cNvSpPr>
            <a:spLocks noGrp="1"/>
          </p:cNvSpPr>
          <p:nvPr>
            <p:ph type="sldNum" sz="quarter" idx="12"/>
          </p:nvPr>
        </p:nvSpPr>
        <p:spPr/>
        <p:txBody>
          <a:bodyPr/>
          <a:lstStyle/>
          <a:p>
            <a:fld id="{FEB392A3-1FE7-46A9-BF0F-AA7F5CADFD58}" type="slidenum">
              <a:rPr lang="es-AR" smtClean="0"/>
              <a:t>6</a:t>
            </a:fld>
            <a:endParaRPr lang="es-AR"/>
          </a:p>
        </p:txBody>
      </p:sp>
    </p:spTree>
    <p:extLst>
      <p:ext uri="{BB962C8B-B14F-4D97-AF65-F5344CB8AC3E}">
        <p14:creationId xmlns:p14="http://schemas.microsoft.com/office/powerpoint/2010/main" val="3998845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9463" y="122194"/>
            <a:ext cx="8371985" cy="707886"/>
          </a:xfrm>
          <a:prstGeom prst="rect">
            <a:avLst/>
          </a:prstGeom>
        </p:spPr>
        <p:txBody>
          <a:bodyPr wrap="square">
            <a:spAutoFit/>
          </a:bodyPr>
          <a:lstStyle/>
          <a:p>
            <a:r>
              <a:rPr lang="es-AR" sz="4000" b="1" dirty="0" smtClean="0"/>
              <a:t>Cuestiones Importantes</a:t>
            </a:r>
            <a:endParaRPr lang="es-AR" sz="4000" dirty="0"/>
          </a:p>
        </p:txBody>
      </p:sp>
      <p:sp>
        <p:nvSpPr>
          <p:cNvPr id="8" name="Rectángulo 7"/>
          <p:cNvSpPr/>
          <p:nvPr/>
        </p:nvSpPr>
        <p:spPr>
          <a:xfrm>
            <a:off x="468255" y="1525084"/>
            <a:ext cx="10533621" cy="1938992"/>
          </a:xfrm>
          <a:prstGeom prst="rect">
            <a:avLst/>
          </a:prstGeom>
        </p:spPr>
        <p:txBody>
          <a:bodyPr wrap="square">
            <a:spAutoFit/>
          </a:bodyPr>
          <a:lstStyle/>
          <a:p>
            <a:pPr marL="342900" indent="-342900">
              <a:buFont typeface="Arial" panose="020B0604020202020204" pitchFamily="34" charset="0"/>
              <a:buChar char="•"/>
            </a:pPr>
            <a:r>
              <a:rPr lang="es-AR" sz="2400" dirty="0"/>
              <a:t>No se pueden volcar todos los contenidos de un sitio web en un sitio móvil. </a:t>
            </a:r>
          </a:p>
          <a:p>
            <a:pPr marL="342900" indent="-342900">
              <a:buFont typeface="Arial" panose="020B0604020202020204" pitchFamily="34" charset="0"/>
              <a:buChar char="•"/>
            </a:pPr>
            <a:endParaRPr lang="es-AR" sz="2400" dirty="0"/>
          </a:p>
          <a:p>
            <a:pPr marL="342900" indent="-342900">
              <a:buFont typeface="Arial" panose="020B0604020202020204" pitchFamily="34" charset="0"/>
              <a:buChar char="•"/>
            </a:pPr>
            <a:r>
              <a:rPr lang="es-AR" sz="2400" dirty="0"/>
              <a:t>Debe priorizarse los contenidos que serán más relevantes.</a:t>
            </a:r>
          </a:p>
          <a:p>
            <a:pPr marL="342900" indent="-342900">
              <a:buFont typeface="Arial" panose="020B0604020202020204" pitchFamily="34" charset="0"/>
              <a:buChar char="•"/>
            </a:pPr>
            <a:endParaRPr lang="es-AR" sz="2400" dirty="0"/>
          </a:p>
          <a:p>
            <a:pPr marL="342900" indent="-342900">
              <a:buFont typeface="Arial" panose="020B0604020202020204" pitchFamily="34" charset="0"/>
              <a:buChar char="•"/>
            </a:pPr>
            <a:r>
              <a:rPr lang="es-AR" sz="2400" dirty="0"/>
              <a:t>Debe proveerse un vínculo entre el sitio web móvil y el sitio web fijo. </a:t>
            </a: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7</a:t>
            </a:fld>
            <a:endParaRPr lang="es-AR"/>
          </a:p>
        </p:txBody>
      </p:sp>
    </p:spTree>
    <p:extLst>
      <p:ext uri="{BB962C8B-B14F-4D97-AF65-F5344CB8AC3E}">
        <p14:creationId xmlns:p14="http://schemas.microsoft.com/office/powerpoint/2010/main" val="1392635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11726159" cy="707886"/>
          </a:xfrm>
          <a:prstGeom prst="rect">
            <a:avLst/>
          </a:prstGeom>
        </p:spPr>
        <p:txBody>
          <a:bodyPr wrap="none">
            <a:spAutoFit/>
          </a:bodyPr>
          <a:lstStyle/>
          <a:p>
            <a:r>
              <a:rPr lang="es-AR" sz="4000" b="1" dirty="0"/>
              <a:t>DDC –Default </a:t>
            </a:r>
            <a:r>
              <a:rPr lang="es-AR" sz="4000" b="1" dirty="0" err="1"/>
              <a:t>Delivery</a:t>
            </a:r>
            <a:r>
              <a:rPr lang="es-AR" sz="4000" b="1" dirty="0"/>
              <a:t> </a:t>
            </a:r>
            <a:r>
              <a:rPr lang="es-AR" sz="4000" b="1" dirty="0" err="1" smtClean="0"/>
              <a:t>Context</a:t>
            </a:r>
            <a:r>
              <a:rPr lang="es-AR" sz="4000" b="1" dirty="0" smtClean="0"/>
              <a:t> (Contexto por defecto) </a:t>
            </a:r>
            <a:endParaRPr lang="es-AR" sz="4000" b="1" dirty="0"/>
          </a:p>
        </p:txBody>
      </p:sp>
      <p:sp>
        <p:nvSpPr>
          <p:cNvPr id="6" name="CuadroTexto 5"/>
          <p:cNvSpPr txBox="1"/>
          <p:nvPr/>
        </p:nvSpPr>
        <p:spPr>
          <a:xfrm>
            <a:off x="489285" y="1264555"/>
            <a:ext cx="10723198" cy="3970318"/>
          </a:xfrm>
          <a:prstGeom prst="rect">
            <a:avLst/>
          </a:prstGeom>
          <a:noFill/>
        </p:spPr>
        <p:txBody>
          <a:bodyPr wrap="square" rtlCol="0">
            <a:spAutoFit/>
          </a:bodyPr>
          <a:lstStyle/>
          <a:p>
            <a:pPr marL="342900" indent="-342900">
              <a:buFont typeface="Arial" panose="020B0604020202020204" pitchFamily="34" charset="0"/>
              <a:buChar char="•"/>
            </a:pPr>
            <a:endParaRPr lang="es-AR" sz="2400" dirty="0" smtClean="0"/>
          </a:p>
          <a:p>
            <a:r>
              <a:rPr lang="es-ES" sz="2400" dirty="0"/>
              <a:t>El W3C establece </a:t>
            </a:r>
            <a:r>
              <a:rPr lang="es-ES" sz="2400" dirty="0" smtClean="0"/>
              <a:t>como </a:t>
            </a:r>
            <a:r>
              <a:rPr lang="es-ES" sz="2400" dirty="0"/>
              <a:t>contexto </a:t>
            </a:r>
            <a:r>
              <a:rPr lang="es-ES" sz="2400" dirty="0" smtClean="0"/>
              <a:t>por </a:t>
            </a:r>
            <a:r>
              <a:rPr lang="es-ES" sz="2400" dirty="0"/>
              <a:t>defecto </a:t>
            </a:r>
            <a:r>
              <a:rPr lang="es-ES" sz="2400" dirty="0" smtClean="0"/>
              <a:t>un </a:t>
            </a:r>
            <a:r>
              <a:rPr lang="es-ES" sz="2400" dirty="0"/>
              <a:t>dispositivo </a:t>
            </a:r>
            <a:r>
              <a:rPr lang="es-ES" sz="2400" dirty="0" smtClean="0"/>
              <a:t>básico:</a:t>
            </a:r>
          </a:p>
          <a:p>
            <a:endParaRPr lang="es-AR" sz="2400" dirty="0"/>
          </a:p>
          <a:p>
            <a:pPr marL="342900" indent="-342900">
              <a:buFont typeface="Arial" panose="020B0604020202020204" pitchFamily="34" charset="0"/>
              <a:buChar char="•"/>
            </a:pPr>
            <a:r>
              <a:rPr lang="es-AR" sz="2000" u="sng" dirty="0" smtClean="0"/>
              <a:t>Ancho </a:t>
            </a:r>
            <a:r>
              <a:rPr lang="es-AR" sz="2000" u="sng" dirty="0"/>
              <a:t>de Pantalla  Utilizable</a:t>
            </a:r>
            <a:r>
              <a:rPr lang="es-AR" sz="2000" dirty="0"/>
              <a:t>: Mínimo 120 </a:t>
            </a:r>
            <a:r>
              <a:rPr lang="es-AR" sz="2000" dirty="0" smtClean="0"/>
              <a:t>pixeles</a:t>
            </a:r>
            <a:r>
              <a:rPr lang="es-AR" sz="2000" dirty="0"/>
              <a:t>.</a:t>
            </a:r>
          </a:p>
          <a:p>
            <a:pPr marL="342900" indent="-342900">
              <a:buFont typeface="Arial" panose="020B0604020202020204" pitchFamily="34" charset="0"/>
              <a:buChar char="•"/>
            </a:pPr>
            <a:r>
              <a:rPr lang="es-AR" sz="2000" u="sng" dirty="0" smtClean="0"/>
              <a:t>Marcado Admitido</a:t>
            </a:r>
            <a:r>
              <a:rPr lang="es-AR" sz="2000" dirty="0" smtClean="0"/>
              <a:t>: Lenguaje </a:t>
            </a:r>
            <a:r>
              <a:rPr lang="es-AR" sz="2000" dirty="0" err="1"/>
              <a:t>Markup</a:t>
            </a:r>
            <a:r>
              <a:rPr lang="es-AR" sz="2000" dirty="0"/>
              <a:t> </a:t>
            </a:r>
            <a:r>
              <a:rPr lang="es-AR" sz="2000" dirty="0" smtClean="0"/>
              <a:t>Soportado XHTML </a:t>
            </a:r>
            <a:r>
              <a:rPr lang="es-AR" sz="2000" dirty="0"/>
              <a:t>Basic 1.1</a:t>
            </a:r>
          </a:p>
          <a:p>
            <a:pPr marL="342900" indent="-342900">
              <a:buFont typeface="Arial" panose="020B0604020202020204" pitchFamily="34" charset="0"/>
              <a:buChar char="•"/>
            </a:pPr>
            <a:r>
              <a:rPr lang="es-AR" sz="2000" u="sng" dirty="0" smtClean="0"/>
              <a:t>Codificación </a:t>
            </a:r>
            <a:r>
              <a:rPr lang="es-AR" sz="2000" u="sng" dirty="0"/>
              <a:t>de Caracteres</a:t>
            </a:r>
            <a:r>
              <a:rPr lang="es-AR" sz="2000" dirty="0"/>
              <a:t>: UTF-8</a:t>
            </a:r>
          </a:p>
          <a:p>
            <a:pPr marL="342900" indent="-342900">
              <a:buFont typeface="Arial" panose="020B0604020202020204" pitchFamily="34" charset="0"/>
              <a:buChar char="•"/>
            </a:pPr>
            <a:r>
              <a:rPr lang="es-AR" sz="2000" u="sng" dirty="0"/>
              <a:t>Formato de Imagen Soportado</a:t>
            </a:r>
            <a:r>
              <a:rPr lang="es-AR" sz="2000" dirty="0"/>
              <a:t>: JPEG, GIF</a:t>
            </a:r>
          </a:p>
          <a:p>
            <a:pPr marL="342900" indent="-342900">
              <a:buFont typeface="Arial" panose="020B0604020202020204" pitchFamily="34" charset="0"/>
              <a:buChar char="•"/>
            </a:pPr>
            <a:r>
              <a:rPr lang="es-AR" sz="2000" u="sng" dirty="0" smtClean="0"/>
              <a:t>Peso </a:t>
            </a:r>
            <a:r>
              <a:rPr lang="es-AR" sz="2000" u="sng" dirty="0"/>
              <a:t>Máximo Total de una Página</a:t>
            </a:r>
            <a:r>
              <a:rPr lang="es-AR" sz="2000" dirty="0"/>
              <a:t>: 20KB</a:t>
            </a:r>
          </a:p>
          <a:p>
            <a:pPr marL="342900" indent="-342900">
              <a:buFont typeface="Arial" panose="020B0604020202020204" pitchFamily="34" charset="0"/>
              <a:buChar char="•"/>
            </a:pPr>
            <a:r>
              <a:rPr lang="es-AR" sz="2000" u="sng" dirty="0"/>
              <a:t>Colores</a:t>
            </a:r>
            <a:r>
              <a:rPr lang="es-AR" sz="2000" dirty="0"/>
              <a:t>: Mínimo 256 colores.</a:t>
            </a:r>
          </a:p>
          <a:p>
            <a:pPr marL="342900" lvl="1" indent="-342900">
              <a:buFont typeface="Arial" panose="020B0604020202020204" pitchFamily="34" charset="0"/>
              <a:buChar char="•"/>
            </a:pPr>
            <a:r>
              <a:rPr lang="es-AR" sz="2000" u="sng" dirty="0"/>
              <a:t>Hojas de estilo soportadas</a:t>
            </a:r>
            <a:r>
              <a:rPr lang="es-AR" sz="2000" dirty="0" smtClean="0"/>
              <a:t>: </a:t>
            </a:r>
            <a:r>
              <a:rPr lang="es-ES" sz="2000" dirty="0"/>
              <a:t>CSS Nivel </a:t>
            </a:r>
            <a:r>
              <a:rPr lang="es-ES" sz="2000" dirty="0" smtClean="0"/>
              <a:t>1 </a:t>
            </a:r>
            <a:r>
              <a:rPr lang="es-ES" sz="2000" dirty="0"/>
              <a:t>con soporte de @media para </a:t>
            </a:r>
            <a:r>
              <a:rPr lang="es-ES" sz="2000" dirty="0" err="1"/>
              <a:t>handheld</a:t>
            </a:r>
            <a:r>
              <a:rPr lang="es-ES" sz="2000" dirty="0"/>
              <a:t> y </a:t>
            </a:r>
            <a:r>
              <a:rPr lang="es-ES" sz="2000" dirty="0" err="1"/>
              <a:t>all</a:t>
            </a:r>
            <a:r>
              <a:rPr lang="es-ES" sz="2000" dirty="0"/>
              <a:t> de CSS Nivel 2</a:t>
            </a:r>
          </a:p>
          <a:p>
            <a:pPr marL="342900" indent="-342900">
              <a:buFont typeface="Arial" panose="020B0604020202020204" pitchFamily="34" charset="0"/>
              <a:buChar char="•"/>
            </a:pPr>
            <a:r>
              <a:rPr lang="es-AR" sz="2000" u="sng" dirty="0" smtClean="0"/>
              <a:t>HTTP</a:t>
            </a:r>
            <a:r>
              <a:rPr lang="es-AR" sz="2000" dirty="0"/>
              <a:t>: </a:t>
            </a:r>
            <a:r>
              <a:rPr lang="es-AR" sz="2000" dirty="0" smtClean="0"/>
              <a:t>HTTP/1.0 o  1.1</a:t>
            </a:r>
            <a:endParaRPr lang="es-AR" sz="2000" dirty="0"/>
          </a:p>
          <a:p>
            <a:pPr marL="342900" indent="-342900">
              <a:buFont typeface="Arial" panose="020B0604020202020204" pitchFamily="34" charset="0"/>
              <a:buChar char="•"/>
            </a:pPr>
            <a:r>
              <a:rPr lang="es-AR" sz="2000" u="sng" dirty="0"/>
              <a:t>Script</a:t>
            </a:r>
            <a:r>
              <a:rPr lang="es-AR" sz="2000" dirty="0"/>
              <a:t>: No soportado por el scripting del lado del cliente</a:t>
            </a:r>
            <a:r>
              <a:rPr lang="es-AR" sz="2000" dirty="0" smtClean="0"/>
              <a:t>.</a:t>
            </a:r>
            <a:endParaRPr lang="es-AR" sz="2000"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8</a:t>
            </a:fld>
            <a:endParaRPr lang="es-AR"/>
          </a:p>
        </p:txBody>
      </p:sp>
    </p:spTree>
    <p:extLst>
      <p:ext uri="{BB962C8B-B14F-4D97-AF65-F5344CB8AC3E}">
        <p14:creationId xmlns:p14="http://schemas.microsoft.com/office/powerpoint/2010/main" val="38431028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903289" y="5263657"/>
            <a:ext cx="5173362"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ctángulo 12"/>
          <p:cNvSpPr/>
          <p:nvPr/>
        </p:nvSpPr>
        <p:spPr>
          <a:xfrm>
            <a:off x="864973" y="3578667"/>
            <a:ext cx="5173362"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Rectángulo 2"/>
          <p:cNvSpPr/>
          <p:nvPr/>
        </p:nvSpPr>
        <p:spPr>
          <a:xfrm>
            <a:off x="864973" y="1392195"/>
            <a:ext cx="5173362"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Rectángulo 1"/>
          <p:cNvSpPr/>
          <p:nvPr/>
        </p:nvSpPr>
        <p:spPr>
          <a:xfrm>
            <a:off x="264305" y="270475"/>
            <a:ext cx="5179046" cy="707886"/>
          </a:xfrm>
          <a:prstGeom prst="rect">
            <a:avLst/>
          </a:prstGeom>
        </p:spPr>
        <p:txBody>
          <a:bodyPr wrap="none">
            <a:spAutoFit/>
          </a:bodyPr>
          <a:lstStyle/>
          <a:p>
            <a:r>
              <a:rPr lang="es-AR" sz="4000" dirty="0"/>
              <a:t>DDC  </a:t>
            </a:r>
            <a:r>
              <a:rPr lang="es-AR" sz="4000" dirty="0" smtClean="0"/>
              <a:t>vs los Dispositivos.</a:t>
            </a:r>
            <a:endParaRPr lang="es-AR" sz="4000" b="1" dirty="0">
              <a:latin typeface="+mj-lt"/>
            </a:endParaRPr>
          </a:p>
        </p:txBody>
      </p:sp>
      <p:sp>
        <p:nvSpPr>
          <p:cNvPr id="6" name="CuadroTexto 5"/>
          <p:cNvSpPr txBox="1"/>
          <p:nvPr/>
        </p:nvSpPr>
        <p:spPr>
          <a:xfrm>
            <a:off x="991413" y="1519367"/>
            <a:ext cx="8995719" cy="4247317"/>
          </a:xfrm>
          <a:prstGeom prst="rect">
            <a:avLst/>
          </a:prstGeom>
          <a:noFill/>
        </p:spPr>
        <p:txBody>
          <a:bodyPr wrap="square" rtlCol="0">
            <a:spAutoFit/>
          </a:bodyPr>
          <a:lstStyle/>
          <a:p>
            <a:pPr marL="285750" indent="-285750">
              <a:buFont typeface="Wingdings" panose="05000000000000000000" pitchFamily="2" charset="2"/>
              <a:buChar char="ü"/>
            </a:pPr>
            <a:r>
              <a:rPr lang="es-AR" dirty="0" smtClean="0"/>
              <a:t>Ancho de Pantalla  Utilizable: Mínimo 120 </a:t>
            </a:r>
            <a:r>
              <a:rPr lang="es-AR" dirty="0" err="1" smtClean="0"/>
              <a:t>pixels</a:t>
            </a:r>
            <a:r>
              <a:rPr lang="es-AR" dirty="0" smtClean="0"/>
              <a:t>.</a:t>
            </a:r>
          </a:p>
          <a:p>
            <a:pPr marL="285750" indent="-285750">
              <a:buFont typeface="Wingdings" panose="05000000000000000000" pitchFamily="2" charset="2"/>
              <a:buChar char="ü"/>
            </a:pPr>
            <a:endParaRPr lang="es-AR" dirty="0"/>
          </a:p>
          <a:p>
            <a:pPr marL="285750" indent="-285750">
              <a:buFont typeface="Wingdings" panose="05000000000000000000" pitchFamily="2" charset="2"/>
              <a:buChar char="ü"/>
            </a:pPr>
            <a:endParaRPr lang="es-AR" dirty="0" smtClean="0"/>
          </a:p>
          <a:p>
            <a:pPr marL="285750" indent="-285750">
              <a:buFont typeface="Wingdings" panose="05000000000000000000" pitchFamily="2" charset="2"/>
              <a:buChar char="ü"/>
            </a:pPr>
            <a:endParaRPr lang="es-AR" dirty="0"/>
          </a:p>
          <a:p>
            <a:pPr marL="285750" indent="-285750">
              <a:buFont typeface="Wingdings" panose="05000000000000000000" pitchFamily="2" charset="2"/>
              <a:buChar char="ü"/>
            </a:pPr>
            <a:endParaRPr lang="es-AR" dirty="0" smtClean="0"/>
          </a:p>
          <a:p>
            <a:endParaRPr lang="es-AR" dirty="0" smtClean="0"/>
          </a:p>
          <a:p>
            <a:pPr marL="285750" indent="-285750">
              <a:buFont typeface="Wingdings" panose="05000000000000000000" pitchFamily="2" charset="2"/>
              <a:buChar char="ü"/>
            </a:pPr>
            <a:endParaRPr lang="es-AR" dirty="0"/>
          </a:p>
          <a:p>
            <a:pPr marL="285750" indent="-285750">
              <a:buFont typeface="Wingdings" panose="05000000000000000000" pitchFamily="2" charset="2"/>
              <a:buChar char="ü"/>
            </a:pPr>
            <a:endParaRPr lang="es-AR" dirty="0" smtClean="0"/>
          </a:p>
          <a:p>
            <a:pPr marL="285750" indent="-285750">
              <a:buFont typeface="Wingdings" panose="05000000000000000000" pitchFamily="2" charset="2"/>
              <a:buChar char="ü"/>
            </a:pPr>
            <a:r>
              <a:rPr lang="es-AR" dirty="0" smtClean="0"/>
              <a:t>Peso Máximo Total de una Página: 20KB</a:t>
            </a:r>
          </a:p>
          <a:p>
            <a:pPr marL="285750" indent="-285750">
              <a:buFont typeface="Wingdings" panose="05000000000000000000" pitchFamily="2" charset="2"/>
              <a:buChar char="ü"/>
            </a:pPr>
            <a:endParaRPr lang="es-AR" dirty="0" smtClean="0"/>
          </a:p>
          <a:p>
            <a:pPr marL="285750" indent="-285750">
              <a:buFont typeface="Wingdings" panose="05000000000000000000" pitchFamily="2" charset="2"/>
              <a:buChar char="ü"/>
            </a:pPr>
            <a:endParaRPr lang="es-AR" dirty="0"/>
          </a:p>
          <a:p>
            <a:pPr marL="285750" indent="-285750">
              <a:buFont typeface="Wingdings" panose="05000000000000000000" pitchFamily="2" charset="2"/>
              <a:buChar char="ü"/>
            </a:pPr>
            <a:endParaRPr lang="es-AR" dirty="0" smtClean="0"/>
          </a:p>
          <a:p>
            <a:pPr marL="285750" indent="-285750">
              <a:buFont typeface="Wingdings" panose="05000000000000000000" pitchFamily="2" charset="2"/>
              <a:buChar char="ü"/>
            </a:pPr>
            <a:endParaRPr lang="es-AR" dirty="0"/>
          </a:p>
          <a:p>
            <a:pPr marL="285750" indent="-285750">
              <a:buFont typeface="Wingdings" panose="05000000000000000000" pitchFamily="2" charset="2"/>
              <a:buChar char="ü"/>
            </a:pPr>
            <a:endParaRPr lang="es-AR" dirty="0"/>
          </a:p>
          <a:p>
            <a:pPr marL="285750" indent="-285750">
              <a:buFont typeface="Wingdings" panose="05000000000000000000" pitchFamily="2" charset="2"/>
              <a:buChar char="ü"/>
            </a:pPr>
            <a:r>
              <a:rPr lang="es-AR" dirty="0" smtClean="0"/>
              <a:t>Colores: Mínimo 256 colores.</a:t>
            </a:r>
          </a:p>
        </p:txBody>
      </p:sp>
      <p:sp>
        <p:nvSpPr>
          <p:cNvPr id="4" name="Flecha derecha 3"/>
          <p:cNvSpPr/>
          <p:nvPr/>
        </p:nvSpPr>
        <p:spPr>
          <a:xfrm>
            <a:off x="6194854" y="1433383"/>
            <a:ext cx="1309816" cy="37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Imagen 7"/>
          <p:cNvPicPr>
            <a:picLocks noChangeAspect="1"/>
          </p:cNvPicPr>
          <p:nvPr/>
        </p:nvPicPr>
        <p:blipFill>
          <a:blip r:embed="rId2"/>
          <a:stretch>
            <a:fillRect/>
          </a:stretch>
        </p:blipFill>
        <p:spPr>
          <a:xfrm>
            <a:off x="7661189" y="3437610"/>
            <a:ext cx="1213535" cy="1792743"/>
          </a:xfrm>
          <a:prstGeom prst="rect">
            <a:avLst/>
          </a:prstGeom>
        </p:spPr>
      </p:pic>
      <p:pic>
        <p:nvPicPr>
          <p:cNvPr id="9" name="Imagen 8"/>
          <p:cNvPicPr>
            <a:picLocks noChangeAspect="1"/>
          </p:cNvPicPr>
          <p:nvPr/>
        </p:nvPicPr>
        <p:blipFill>
          <a:blip r:embed="rId3"/>
          <a:stretch>
            <a:fillRect/>
          </a:stretch>
        </p:blipFill>
        <p:spPr>
          <a:xfrm>
            <a:off x="8874724" y="3437609"/>
            <a:ext cx="1112408" cy="1792743"/>
          </a:xfrm>
          <a:prstGeom prst="rect">
            <a:avLst/>
          </a:prstGeom>
        </p:spPr>
      </p:pic>
      <p:pic>
        <p:nvPicPr>
          <p:cNvPr id="10" name="Imagen 9"/>
          <p:cNvPicPr>
            <a:picLocks noChangeAspect="1"/>
          </p:cNvPicPr>
          <p:nvPr/>
        </p:nvPicPr>
        <p:blipFill>
          <a:blip r:embed="rId4"/>
          <a:stretch>
            <a:fillRect/>
          </a:stretch>
        </p:blipFill>
        <p:spPr>
          <a:xfrm>
            <a:off x="7661189" y="5314545"/>
            <a:ext cx="1231412" cy="806169"/>
          </a:xfrm>
          <a:prstGeom prst="rect">
            <a:avLst/>
          </a:prstGeom>
        </p:spPr>
      </p:pic>
      <p:sp>
        <p:nvSpPr>
          <p:cNvPr id="11" name="Flecha derecha 10"/>
          <p:cNvSpPr/>
          <p:nvPr/>
        </p:nvSpPr>
        <p:spPr>
          <a:xfrm>
            <a:off x="6194854" y="3731067"/>
            <a:ext cx="1309816" cy="37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Flecha derecha 11"/>
          <p:cNvSpPr/>
          <p:nvPr/>
        </p:nvSpPr>
        <p:spPr>
          <a:xfrm>
            <a:off x="6255755" y="5304388"/>
            <a:ext cx="1309816" cy="37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7" name="Imagen 6"/>
          <p:cNvPicPr>
            <a:picLocks noChangeAspect="1"/>
          </p:cNvPicPr>
          <p:nvPr/>
        </p:nvPicPr>
        <p:blipFill>
          <a:blip r:embed="rId5"/>
          <a:stretch>
            <a:fillRect/>
          </a:stretch>
        </p:blipFill>
        <p:spPr>
          <a:xfrm>
            <a:off x="7592794" y="656310"/>
            <a:ext cx="2352675" cy="2781300"/>
          </a:xfrm>
          <a:prstGeom prst="rect">
            <a:avLst/>
          </a:prstGeom>
        </p:spPr>
      </p:pic>
      <p:sp>
        <p:nvSpPr>
          <p:cNvPr id="5" name="Marcador de pie de página 4"/>
          <p:cNvSpPr>
            <a:spLocks noGrp="1"/>
          </p:cNvSpPr>
          <p:nvPr>
            <p:ph type="ftr" sz="quarter" idx="11"/>
          </p:nvPr>
        </p:nvSpPr>
        <p:spPr/>
        <p:txBody>
          <a:bodyPr/>
          <a:lstStyle/>
          <a:p>
            <a:r>
              <a:rPr lang="es-AR" smtClean="0"/>
              <a:t>Ing. Cintia V. Gioia</a:t>
            </a:r>
            <a:endParaRPr lang="es-AR"/>
          </a:p>
        </p:txBody>
      </p:sp>
      <p:sp>
        <p:nvSpPr>
          <p:cNvPr id="15" name="Marcador de número de diapositiva 14"/>
          <p:cNvSpPr>
            <a:spLocks noGrp="1"/>
          </p:cNvSpPr>
          <p:nvPr>
            <p:ph type="sldNum" sz="quarter" idx="12"/>
          </p:nvPr>
        </p:nvSpPr>
        <p:spPr/>
        <p:txBody>
          <a:bodyPr/>
          <a:lstStyle/>
          <a:p>
            <a:fld id="{FEB392A3-1FE7-46A9-BF0F-AA7F5CADFD58}" type="slidenum">
              <a:rPr lang="es-AR" smtClean="0"/>
              <a:t>9</a:t>
            </a:fld>
            <a:endParaRPr lang="es-AR"/>
          </a:p>
        </p:txBody>
      </p:sp>
    </p:spTree>
    <p:extLst>
      <p:ext uri="{BB962C8B-B14F-4D97-AF65-F5344CB8AC3E}">
        <p14:creationId xmlns:p14="http://schemas.microsoft.com/office/powerpoint/2010/main" val="46846369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955</TotalTime>
  <Words>2672</Words>
  <Application>Microsoft Office PowerPoint</Application>
  <PresentationFormat>Panorámica</PresentationFormat>
  <Paragraphs>534</Paragraphs>
  <Slides>58</Slides>
  <Notes>1</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58</vt:i4>
      </vt:variant>
    </vt:vector>
  </HeadingPairs>
  <TitlesOfParts>
    <vt:vector size="73" baseType="lpstr">
      <vt:lpstr>Arial</vt:lpstr>
      <vt:lpstr>Arial Narrow</vt:lpstr>
      <vt:lpstr>Calibri</vt:lpstr>
      <vt:lpstr>Calibri Light</vt:lpstr>
      <vt:lpstr>Consolas</vt:lpstr>
      <vt:lpstr>Corbel</vt:lpstr>
      <vt:lpstr>Courier New</vt:lpstr>
      <vt:lpstr>Gill Sans</vt:lpstr>
      <vt:lpstr>MS Mincho</vt:lpstr>
      <vt:lpstr>RomanS_IV50</vt:lpstr>
      <vt:lpstr>Times New Roman</vt:lpstr>
      <vt:lpstr>Trebuchet MS</vt:lpstr>
      <vt:lpstr>Wingdings</vt:lpstr>
      <vt:lpstr>Wingdings 3</vt:lpstr>
      <vt:lpstr>Retrospección</vt:lpstr>
      <vt:lpstr>Diseño y Validación de Aplicaciones Móviles Guía de Buenas Prácticas</vt:lpstr>
      <vt:lpstr>Presentación de PowerPoint</vt:lpstr>
      <vt:lpstr>Presentación de PowerPoint</vt:lpstr>
      <vt:lpstr>Presentación de PowerPoint</vt:lpstr>
      <vt:lpstr>Presentación de PowerPoint</vt:lpstr>
      <vt:lpstr>Visualización de Sitios en un Celular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Pruebas con Usuarios Finales </vt:lpstr>
      <vt:lpstr>Casos de Prueba</vt:lpstr>
      <vt:lpstr>Casos de Prueba </vt:lpstr>
      <vt:lpstr>Casos de Prueba </vt:lpstr>
      <vt:lpstr>Casos de Prueba </vt:lpstr>
      <vt:lpstr>Ejercicio Práctico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Guía de Buenas Prácticas Testing- Sitios Web</dc:title>
  <dc:creator>Cintia Gioia</dc:creator>
  <cp:lastModifiedBy>Cintia Gioia</cp:lastModifiedBy>
  <cp:revision>183</cp:revision>
  <cp:lastPrinted>2016-05-26T19:53:47Z</cp:lastPrinted>
  <dcterms:created xsi:type="dcterms:W3CDTF">2016-05-17T17:23:37Z</dcterms:created>
  <dcterms:modified xsi:type="dcterms:W3CDTF">2016-06-11T17:24:37Z</dcterms:modified>
</cp:coreProperties>
</file>